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1"/>
  </p:notesMasterIdLst>
  <p:sldIdLst>
    <p:sldId id="278" r:id="rId2"/>
    <p:sldId id="268" r:id="rId3"/>
    <p:sldId id="318" r:id="rId4"/>
    <p:sldId id="284" r:id="rId5"/>
    <p:sldId id="319" r:id="rId6"/>
    <p:sldId id="320" r:id="rId7"/>
    <p:sldId id="287" r:id="rId8"/>
    <p:sldId id="288" r:id="rId9"/>
    <p:sldId id="289" r:id="rId10"/>
    <p:sldId id="290" r:id="rId11"/>
    <p:sldId id="291" r:id="rId12"/>
    <p:sldId id="292" r:id="rId13"/>
    <p:sldId id="293" r:id="rId14"/>
    <p:sldId id="294" r:id="rId15"/>
    <p:sldId id="295" r:id="rId16"/>
    <p:sldId id="296" r:id="rId17"/>
    <p:sldId id="321" r:id="rId18"/>
    <p:sldId id="322" r:id="rId19"/>
    <p:sldId id="300" r:id="rId20"/>
    <p:sldId id="301" r:id="rId21"/>
    <p:sldId id="302" r:id="rId22"/>
    <p:sldId id="303" r:id="rId23"/>
    <p:sldId id="304" r:id="rId24"/>
    <p:sldId id="305" r:id="rId25"/>
    <p:sldId id="306" r:id="rId26"/>
    <p:sldId id="307" r:id="rId27"/>
    <p:sldId id="308" r:id="rId28"/>
    <p:sldId id="309" r:id="rId29"/>
    <p:sldId id="323" r:id="rId30"/>
    <p:sldId id="311" r:id="rId31"/>
    <p:sldId id="324" r:id="rId32"/>
    <p:sldId id="325" r:id="rId33"/>
    <p:sldId id="314" r:id="rId34"/>
    <p:sldId id="326" r:id="rId35"/>
    <p:sldId id="327" r:id="rId36"/>
    <p:sldId id="328" r:id="rId37"/>
    <p:sldId id="267" r:id="rId38"/>
    <p:sldId id="275" r:id="rId39"/>
    <p:sldId id="27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68"/>
            <p14:sldId id="318"/>
            <p14:sldId id="284"/>
            <p14:sldId id="319"/>
            <p14:sldId id="320"/>
            <p14:sldId id="287"/>
            <p14:sldId id="288"/>
            <p14:sldId id="289"/>
            <p14:sldId id="290"/>
            <p14:sldId id="291"/>
            <p14:sldId id="292"/>
            <p14:sldId id="293"/>
            <p14:sldId id="294"/>
            <p14:sldId id="295"/>
            <p14:sldId id="296"/>
            <p14:sldId id="321"/>
            <p14:sldId id="322"/>
            <p14:sldId id="300"/>
            <p14:sldId id="301"/>
            <p14:sldId id="302"/>
            <p14:sldId id="303"/>
            <p14:sldId id="304"/>
            <p14:sldId id="305"/>
            <p14:sldId id="306"/>
            <p14:sldId id="307"/>
            <p14:sldId id="308"/>
            <p14:sldId id="309"/>
            <p14:sldId id="323"/>
            <p14:sldId id="311"/>
            <p14:sldId id="324"/>
            <p14:sldId id="325"/>
            <p14:sldId id="314"/>
            <p14:sldId id="326"/>
            <p14:sldId id="327"/>
            <p14:sldId id="328"/>
          </p14:sldIdLst>
        </p14:section>
        <p14:section name="Q &amp; A" id="{EC3F6F94-2D82-4EB0-B8B3-D1EDFDD37945}">
          <p14:sldIdLst>
            <p14:sldId id="267"/>
            <p14:sldId id="275"/>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253" autoAdjust="0"/>
  </p:normalViewPr>
  <p:slideViewPr>
    <p:cSldViewPr snapToGrid="0">
      <p:cViewPr varScale="1">
        <p:scale>
          <a:sx n="124" d="100"/>
          <a:sy n="124" d="100"/>
        </p:scale>
        <p:origin x="108" y="816"/>
      </p:cViewPr>
      <p:guideLst/>
    </p:cSldViewPr>
  </p:slid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10.03.2016</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warm welcome to part</a:t>
            </a:r>
            <a:r>
              <a:rPr lang="en-US" baseline="0" dirty="0"/>
              <a:t> II </a:t>
            </a:r>
            <a:r>
              <a:rPr lang="en-US" dirty="0"/>
              <a:t>webinar in the </a:t>
            </a:r>
            <a:r>
              <a:rPr lang="en-US" dirty="0" err="1"/>
              <a:t>async</a:t>
            </a:r>
            <a:r>
              <a:rPr lang="en-US" dirty="0"/>
              <a:t> webinar series.</a:t>
            </a:r>
          </a:p>
          <a:p>
            <a:r>
              <a:rPr lang="en-US" baseline="0" dirty="0"/>
              <a:t>Today we talk about the task parallel library and message pumps</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It didn’t compile.</a:t>
            </a:r>
          </a:p>
        </p:txBody>
      </p:sp>
      <p:sp>
        <p:nvSpPr>
          <p:cNvPr id="4" name="Slide Number Placeholder 3"/>
          <p:cNvSpPr>
            <a:spLocks noGrp="1"/>
          </p:cNvSpPr>
          <p:nvPr>
            <p:ph type="sldNum" sz="quarter" idx="10"/>
          </p:nvPr>
        </p:nvSpPr>
        <p:spPr/>
        <p:txBody>
          <a:bodyPr/>
          <a:lstStyle/>
          <a:p>
            <a:fld id="{DE9BADEF-6B50-4B14-9434-8410F2163148}" type="slidenum">
              <a:rPr lang="de-CH" smtClean="0"/>
              <a:t>10</a:t>
            </a:fld>
            <a:endParaRPr lang="de-CH"/>
          </a:p>
        </p:txBody>
      </p:sp>
    </p:spTree>
    <p:extLst>
      <p:ext uri="{BB962C8B-B14F-4D97-AF65-F5344CB8AC3E}">
        <p14:creationId xmlns:p14="http://schemas.microsoft.com/office/powerpoint/2010/main" val="3842338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Let’s Alt+ENTER all the things shall we?</a:t>
            </a:r>
          </a:p>
        </p:txBody>
      </p:sp>
      <p:sp>
        <p:nvSpPr>
          <p:cNvPr id="4" name="Slide Number Placeholder 3"/>
          <p:cNvSpPr>
            <a:spLocks noGrp="1"/>
          </p:cNvSpPr>
          <p:nvPr>
            <p:ph type="sldNum" sz="quarter" idx="10"/>
          </p:nvPr>
        </p:nvSpPr>
        <p:spPr/>
        <p:txBody>
          <a:bodyPr/>
          <a:lstStyle/>
          <a:p>
            <a:fld id="{DE9BADEF-6B50-4B14-9434-8410F2163148}" type="slidenum">
              <a:rPr lang="de-CH" smtClean="0"/>
              <a:t>11</a:t>
            </a:fld>
            <a:endParaRPr lang="de-CH"/>
          </a:p>
        </p:txBody>
      </p:sp>
    </p:spTree>
    <p:extLst>
      <p:ext uri="{BB962C8B-B14F-4D97-AF65-F5344CB8AC3E}">
        <p14:creationId xmlns:p14="http://schemas.microsoft.com/office/powerpoint/2010/main" val="2100349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Fixed.</a:t>
            </a:r>
            <a:r>
              <a:rPr lang="de-CH" baseline="0" dirty="0"/>
              <a:t> Build. Continous Integration, Continuous Deployement to the cloud, done. It’s beer’o clock lets go home</a:t>
            </a:r>
          </a:p>
          <a:p>
            <a:r>
              <a:rPr lang="en-US" sz="1200" kern="1200" dirty="0">
                <a:solidFill>
                  <a:schemeClr val="tx1"/>
                </a:solidFill>
                <a:effectLst/>
                <a:latin typeface="+mn-lt"/>
                <a:ea typeface="+mn-ea"/>
                <a:cs typeface="+mn-cs"/>
              </a:rPr>
              <a:t>One day a really angry customer called in because their custom made chocolate bar order submitted 2 weeks ago never arrived</a:t>
            </a:r>
          </a:p>
          <a:p>
            <a:r>
              <a:rPr lang="en-US" sz="1200" kern="1200" baseline="0" dirty="0">
                <a:solidFill>
                  <a:schemeClr val="tx1"/>
                </a:solidFill>
                <a:effectLst/>
                <a:latin typeface="+mn-lt"/>
                <a:ea typeface="+mn-ea"/>
                <a:cs typeface="+mn-cs"/>
              </a:rPr>
              <a:t>Project managers got angry, and the team committed to do everything they can to find out the root cause</a:t>
            </a:r>
          </a:p>
          <a:p>
            <a:r>
              <a:rPr lang="en-US" sz="1200" kern="1200" baseline="0" dirty="0">
                <a:solidFill>
                  <a:schemeClr val="tx1"/>
                </a:solidFill>
                <a:effectLst/>
                <a:latin typeface="+mn-lt"/>
                <a:ea typeface="+mn-ea"/>
                <a:cs typeface="+mn-cs"/>
              </a:rPr>
              <a:t>Tracked it down to the above Handler</a:t>
            </a:r>
          </a:p>
          <a:p>
            <a:r>
              <a:rPr lang="en-US" sz="1200" kern="1200" baseline="0" dirty="0">
                <a:solidFill>
                  <a:schemeClr val="tx1"/>
                </a:solidFill>
                <a:effectLst/>
                <a:latin typeface="+mn-lt"/>
                <a:ea typeface="+mn-ea"/>
                <a:cs typeface="+mn-cs"/>
              </a:rPr>
              <a:t>Weak element in the system. But why? </a:t>
            </a:r>
            <a:endParaRPr lang="de-CH" baseline="0" dirty="0"/>
          </a:p>
        </p:txBody>
      </p:sp>
      <p:sp>
        <p:nvSpPr>
          <p:cNvPr id="4" name="Slide Number Placeholder 3"/>
          <p:cNvSpPr>
            <a:spLocks noGrp="1"/>
          </p:cNvSpPr>
          <p:nvPr>
            <p:ph type="sldNum" sz="quarter" idx="10"/>
          </p:nvPr>
        </p:nvSpPr>
        <p:spPr/>
        <p:txBody>
          <a:bodyPr/>
          <a:lstStyle/>
          <a:p>
            <a:fld id="{DE9BADEF-6B50-4B14-9434-8410F2163148}" type="slidenum">
              <a:rPr lang="de-CH" smtClean="0"/>
              <a:t>12</a:t>
            </a:fld>
            <a:endParaRPr lang="de-CH"/>
          </a:p>
        </p:txBody>
      </p:sp>
    </p:spTree>
    <p:extLst>
      <p:ext uri="{BB962C8B-B14F-4D97-AF65-F5344CB8AC3E}">
        <p14:creationId xmlns:p14="http://schemas.microsoft.com/office/powerpoint/2010/main" val="2531150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traditional blocking version a message gets picked from the queue and is dispatched onto the handler.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handler execution time is the sum of all blocking operations. When all operations are successful the message is marked as successfully processed and removed from the queue.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what happens in an error scenario?</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13</a:t>
            </a:fld>
            <a:endParaRPr lang="de-CH"/>
          </a:p>
        </p:txBody>
      </p:sp>
    </p:spTree>
    <p:extLst>
      <p:ext uri="{BB962C8B-B14F-4D97-AF65-F5344CB8AC3E}">
        <p14:creationId xmlns:p14="http://schemas.microsoft.com/office/powerpoint/2010/main" val="1746894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one of the API calls throws an exception, that exception gets wrapped into an </a:t>
            </a:r>
            <a:r>
              <a:rPr lang="en-US" sz="1200" kern="1200" dirty="0" err="1">
                <a:solidFill>
                  <a:schemeClr val="tx1"/>
                </a:solidFill>
                <a:effectLst/>
                <a:latin typeface="+mn-lt"/>
                <a:ea typeface="+mn-ea"/>
                <a:cs typeface="+mn-cs"/>
              </a:rPr>
              <a:t>AggregateException</a:t>
            </a:r>
            <a:r>
              <a:rPr lang="en-US" sz="1200" kern="1200" dirty="0">
                <a:solidFill>
                  <a:schemeClr val="tx1"/>
                </a:solidFill>
                <a:effectLst/>
                <a:latin typeface="+mn-lt"/>
                <a:ea typeface="+mn-ea"/>
                <a:cs typeface="+mn-cs"/>
              </a:rPr>
              <a:t> and propagated back to </a:t>
            </a:r>
            <a:r>
              <a:rPr lang="en-US" sz="1200" kern="1200" dirty="0" err="1">
                <a:solidFill>
                  <a:schemeClr val="tx1"/>
                </a:solidFill>
                <a:effectLst/>
                <a:latin typeface="+mn-lt"/>
                <a:ea typeface="+mn-ea"/>
                <a:cs typeface="+mn-cs"/>
              </a:rPr>
              <a:t>NServiceBus</a:t>
            </a:r>
            <a:r>
              <a:rPr lang="en-US" sz="1200" kern="1200" dirty="0">
                <a:solidFill>
                  <a:schemeClr val="tx1"/>
                </a:solidFill>
                <a:effectLst/>
                <a:latin typeface="+mn-lt"/>
                <a:ea typeface="+mn-ea"/>
                <a:cs typeface="+mn-cs"/>
              </a:rPr>
              <a:t>’ infrastructure.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message is marked as NOT successfully processed and retried until successful or moved into the error queue.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what happened with the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void variant?</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14</a:t>
            </a:fld>
            <a:endParaRPr lang="de-CH"/>
          </a:p>
        </p:txBody>
      </p:sp>
    </p:spTree>
    <p:extLst>
      <p:ext uri="{BB962C8B-B14F-4D97-AF65-F5344CB8AC3E}">
        <p14:creationId xmlns:p14="http://schemas.microsoft.com/office/powerpoint/2010/main" val="4276660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message gets dispatched to the handler.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NServiceBus</a:t>
            </a:r>
            <a:r>
              <a:rPr lang="en-US" sz="1200" kern="1200" dirty="0">
                <a:solidFill>
                  <a:schemeClr val="tx1"/>
                </a:solidFill>
                <a:effectLst/>
                <a:latin typeface="+mn-lt"/>
                <a:ea typeface="+mn-ea"/>
                <a:cs typeface="+mn-cs"/>
              </a:rPr>
              <a:t> infrastructure calls into the handler.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Everything which is executed synchronous can still be observed by </a:t>
            </a:r>
            <a:r>
              <a:rPr lang="en-US" sz="1200" kern="1200" dirty="0" err="1">
                <a:solidFill>
                  <a:schemeClr val="tx1"/>
                </a:solidFill>
                <a:effectLst/>
                <a:latin typeface="+mn-lt"/>
                <a:ea typeface="+mn-ea"/>
                <a:cs typeface="+mn-cs"/>
              </a:rPr>
              <a:t>NServiceBus</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soon as the code enters the first await block (in fact the IO completion port) from the perspective of </a:t>
            </a:r>
            <a:r>
              <a:rPr lang="en-US" sz="1200" kern="1200" dirty="0" err="1">
                <a:solidFill>
                  <a:schemeClr val="tx1"/>
                </a:solidFill>
                <a:effectLst/>
                <a:latin typeface="+mn-lt"/>
                <a:ea typeface="+mn-ea"/>
                <a:cs typeface="+mn-cs"/>
              </a:rPr>
              <a:t>NServiceBus</a:t>
            </a:r>
            <a:r>
              <a:rPr lang="en-US" sz="1200" kern="1200" dirty="0">
                <a:solidFill>
                  <a:schemeClr val="tx1"/>
                </a:solidFill>
                <a:effectLst/>
                <a:latin typeface="+mn-lt"/>
                <a:ea typeface="+mn-ea"/>
                <a:cs typeface="+mn-cs"/>
              </a:rPr>
              <a:t> the handler call is over.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message is marked successful and removed from the queue. This is not a big deal as long as none of these API calls throws an exception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when one does…</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15</a:t>
            </a:fld>
            <a:endParaRPr lang="de-CH"/>
          </a:p>
        </p:txBody>
      </p:sp>
    </p:spTree>
    <p:extLst>
      <p:ext uri="{BB962C8B-B14F-4D97-AF65-F5344CB8AC3E}">
        <p14:creationId xmlns:p14="http://schemas.microsoft.com/office/powerpoint/2010/main" val="1408358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Remember message is already marked successful as soon as we enter the first IO completion port. </a:t>
            </a:r>
          </a:p>
          <a:p>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void is a relict which was introduced for Windows Forms and WPF event handlers. </a:t>
            </a:r>
          </a:p>
          <a:p>
            <a:r>
              <a:rPr lang="en-US" sz="1200" kern="1200" dirty="0">
                <a:solidFill>
                  <a:schemeClr val="tx1"/>
                </a:solidFill>
                <a:effectLst/>
                <a:latin typeface="+mn-lt"/>
                <a:ea typeface="+mn-ea"/>
                <a:cs typeface="+mn-cs"/>
              </a:rPr>
              <a:t>The semantics of those is Fire &amp; Forget. </a:t>
            </a:r>
          </a:p>
          <a:p>
            <a:r>
              <a:rPr lang="en-US" sz="1200" kern="1200" dirty="0">
                <a:solidFill>
                  <a:schemeClr val="tx1"/>
                </a:solidFill>
                <a:effectLst/>
                <a:latin typeface="+mn-lt"/>
                <a:ea typeface="+mn-ea"/>
                <a:cs typeface="+mn-cs"/>
              </a:rPr>
              <a:t>Exceptions raised by those calls are raised behind the scenes and cannot be observed by the caller of the event handler or in our case the message handler.</a:t>
            </a:r>
          </a:p>
          <a:p>
            <a:r>
              <a:rPr lang="en-US" sz="1200" kern="1200" dirty="0">
                <a:solidFill>
                  <a:schemeClr val="tx1"/>
                </a:solidFill>
                <a:effectLst/>
                <a:latin typeface="+mn-lt"/>
                <a:ea typeface="+mn-ea"/>
                <a:cs typeface="+mn-cs"/>
              </a:rPr>
              <a:t>Mark my words:</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Async</a:t>
            </a:r>
            <a:r>
              <a:rPr lang="en-US" sz="1200" kern="1200" baseline="0" dirty="0">
                <a:solidFill>
                  <a:schemeClr val="tx1"/>
                </a:solidFill>
                <a:effectLst/>
                <a:latin typeface="+mn-lt"/>
                <a:ea typeface="+mn-ea"/>
                <a:cs typeface="+mn-cs"/>
              </a:rPr>
              <a:t> void is EVIL (with capital letters)</a:t>
            </a:r>
            <a:endParaRPr lang="de-CH"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9BADEF-6B50-4B14-9434-8410F2163148}" type="slidenum">
              <a:rPr lang="de-CH" smtClean="0"/>
              <a:t>16</a:t>
            </a:fld>
            <a:endParaRPr lang="de-CH"/>
          </a:p>
        </p:txBody>
      </p:sp>
    </p:spTree>
    <p:extLst>
      <p:ext uri="{BB962C8B-B14F-4D97-AF65-F5344CB8AC3E}">
        <p14:creationId xmlns:p14="http://schemas.microsoft.com/office/powerpoint/2010/main" val="3858884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analysis by the team showed that </a:t>
            </a:r>
            <a:r>
              <a:rPr lang="en-US" sz="1200" kern="1200" dirty="0" err="1">
                <a:solidFill>
                  <a:schemeClr val="tx1"/>
                </a:solidFill>
                <a:effectLst/>
                <a:latin typeface="+mn-lt"/>
                <a:ea typeface="+mn-ea"/>
                <a:cs typeface="+mn-cs"/>
              </a:rPr>
              <a:t>NServiceBus</a:t>
            </a:r>
            <a:r>
              <a:rPr lang="en-US" sz="1200" kern="1200" dirty="0">
                <a:solidFill>
                  <a:schemeClr val="tx1"/>
                </a:solidFill>
                <a:effectLst/>
                <a:latin typeface="+mn-lt"/>
                <a:ea typeface="+mn-ea"/>
                <a:cs typeface="+mn-cs"/>
              </a:rPr>
              <a:t> v5 is not built for asynchronous code.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would technically be possible to intercept the exception raised behind the scenes but the true benefit of the asynchronous APIs could still not be used.</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135054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saw it in the code written by the team. Microsoft and the community is moving all their APIs which are IO bound over to the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/await model. In fact Microsoft Windows 8 API Guidelines say that all IO API calls taking longer than 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should be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/await has mature and is widely adopted even outside the .NET distortion field.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ECMAScript 7 specification process accepted the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Functions specification. Dart will adopt it. Go already has it as </a:t>
            </a:r>
            <a:r>
              <a:rPr lang="en-US" sz="1200" kern="1200" dirty="0" err="1">
                <a:solidFill>
                  <a:schemeClr val="tx1"/>
                </a:solidFill>
                <a:effectLst/>
                <a:latin typeface="+mn-lt"/>
                <a:ea typeface="+mn-ea"/>
                <a:cs typeface="+mn-cs"/>
              </a:rPr>
              <a:t>Coroutines</a:t>
            </a:r>
            <a:r>
              <a:rPr lang="en-US" sz="1200" kern="1200" dirty="0">
                <a:solidFill>
                  <a:schemeClr val="tx1"/>
                </a:solidFill>
                <a:effectLst/>
                <a:latin typeface="+mn-lt"/>
                <a:ea typeface="+mn-ea"/>
                <a:cs typeface="+mn-cs"/>
              </a:rPr>
              <a:t> and Python will introduce it as well.</a:t>
            </a:r>
            <a:endParaRPr lang="de-CH" sz="1200" kern="1200" dirty="0">
              <a:solidFill>
                <a:schemeClr val="tx1"/>
              </a:solidFill>
              <a:effectLst/>
              <a:latin typeface="+mn-lt"/>
              <a:ea typeface="+mn-ea"/>
              <a:cs typeface="+mn-cs"/>
            </a:endParaRPr>
          </a:p>
          <a:p>
            <a:endParaRPr lang="de-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more important is the fact the </a:t>
            </a:r>
            <a:r>
              <a:rPr lang="en-US" sz="1200" kern="1200" dirty="0" err="1">
                <a:solidFill>
                  <a:schemeClr val="tx1"/>
                </a:solidFill>
                <a:effectLst/>
                <a:latin typeface="+mn-lt"/>
                <a:ea typeface="+mn-ea"/>
                <a:cs typeface="+mn-cs"/>
              </a:rPr>
              <a:t>NServiceBus’s</a:t>
            </a:r>
            <a:r>
              <a:rPr lang="en-US" sz="1200" kern="1200" dirty="0">
                <a:solidFill>
                  <a:schemeClr val="tx1"/>
                </a:solidFill>
                <a:effectLst/>
                <a:latin typeface="+mn-lt"/>
                <a:ea typeface="+mn-ea"/>
                <a:cs typeface="+mn-cs"/>
              </a:rPr>
              <a:t> core domain, queuing, persistence and even your code is mostly all about IO operations. To properly support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scenarios we had no choice but to rewrite </a:t>
            </a:r>
            <a:r>
              <a:rPr lang="en-US" sz="1200" kern="1200" dirty="0" err="1">
                <a:solidFill>
                  <a:schemeClr val="tx1"/>
                </a:solidFill>
                <a:effectLst/>
                <a:latin typeface="+mn-lt"/>
                <a:ea typeface="+mn-ea"/>
                <a:cs typeface="+mn-cs"/>
              </a:rPr>
              <a:t>NServiceBus</a:t>
            </a:r>
            <a:r>
              <a:rPr lang="en-US" sz="1200" kern="1200" dirty="0">
                <a:solidFill>
                  <a:schemeClr val="tx1"/>
                </a:solidFill>
                <a:effectLst/>
                <a:latin typeface="+mn-lt"/>
                <a:ea typeface="+mn-ea"/>
                <a:cs typeface="+mn-cs"/>
              </a:rPr>
              <a:t> to be entirely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from top to bottom. Let’s see how this looks like</a:t>
            </a:r>
            <a:endParaRPr lang="de-CH"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025010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Handle method now returns a Task.</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19</a:t>
            </a:fld>
            <a:endParaRPr lang="de-CH"/>
          </a:p>
        </p:txBody>
      </p:sp>
    </p:spTree>
    <p:extLst>
      <p:ext uri="{BB962C8B-B14F-4D97-AF65-F5344CB8AC3E}">
        <p14:creationId xmlns:p14="http://schemas.microsoft.com/office/powerpoint/2010/main" val="418573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Solution Architect…</a:t>
            </a:r>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@danielmarbach</a:t>
            </a:r>
          </a:p>
          <a:p>
            <a:r>
              <a:rPr lang="en-US" dirty="0"/>
              <a:t>I blog on the particular blog and on my personal blog</a:t>
            </a:r>
          </a:p>
          <a:p>
            <a:r>
              <a:rPr lang="en-US" dirty="0"/>
              <a:t>Subscribe after this webinar</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allows you to await asynchronous APIs by marking the method as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20</a:t>
            </a:fld>
            <a:endParaRPr lang="de-CH"/>
          </a:p>
        </p:txBody>
      </p:sp>
    </p:spTree>
    <p:extLst>
      <p:ext uri="{BB962C8B-B14F-4D97-AF65-F5344CB8AC3E}">
        <p14:creationId xmlns:p14="http://schemas.microsoft.com/office/powerpoint/2010/main" val="4090810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finally you can await all operations in your handler.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biggest strength of this API change becomes apparent when you look at the composability the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APIs allow.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let’s assume each of the operations above take 5 seconds.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total execution time of this handler would be 20 seconds when you await each call sequentially.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you don’t have to.</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21</a:t>
            </a:fld>
            <a:endParaRPr lang="de-CH"/>
          </a:p>
        </p:txBody>
      </p:sp>
    </p:spTree>
    <p:extLst>
      <p:ext uri="{BB962C8B-B14F-4D97-AF65-F5344CB8AC3E}">
        <p14:creationId xmlns:p14="http://schemas.microsoft.com/office/powerpoint/2010/main" val="238807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decide to collect the tasks returned by the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API and instead of executing them sequentially we can execute them concurrently and await the success or failure of all of them. Essentially cutting down the handler execution time to approximately 5 seconds.</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22</a:t>
            </a:fld>
            <a:endParaRPr lang="de-CH"/>
          </a:p>
        </p:txBody>
      </p:sp>
    </p:spTree>
    <p:extLst>
      <p:ext uri="{BB962C8B-B14F-4D97-AF65-F5344CB8AC3E}">
        <p14:creationId xmlns:p14="http://schemas.microsoft.com/office/powerpoint/2010/main" val="892582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compiler and the .NET runtime take care that the underlying </a:t>
            </a:r>
            <a:r>
              <a:rPr lang="en-US" sz="1200" kern="1200" dirty="0" err="1">
                <a:solidFill>
                  <a:schemeClr val="tx1"/>
                </a:solidFill>
                <a:effectLst/>
                <a:latin typeface="+mn-lt"/>
                <a:ea typeface="+mn-ea"/>
                <a:cs typeface="+mn-cs"/>
              </a:rPr>
              <a:t>statemachine</a:t>
            </a:r>
            <a:r>
              <a:rPr lang="en-US" sz="1200" kern="1200" dirty="0">
                <a:solidFill>
                  <a:schemeClr val="tx1"/>
                </a:solidFill>
                <a:effectLst/>
                <a:latin typeface="+mn-lt"/>
                <a:ea typeface="+mn-ea"/>
                <a:cs typeface="+mn-cs"/>
              </a:rPr>
              <a:t> intercepts any exceptions raised by an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API and wraps that exception into the task object. Because we await those tasks the original exception gets raised and not an aggregate exception.</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23</a:t>
            </a:fld>
            <a:endParaRPr lang="de-CH"/>
          </a:p>
        </p:txBody>
      </p:sp>
    </p:spTree>
    <p:extLst>
      <p:ext uri="{BB962C8B-B14F-4D97-AF65-F5344CB8AC3E}">
        <p14:creationId xmlns:p14="http://schemas.microsoft.com/office/powerpoint/2010/main" val="2889794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of course the team didn’t only have handlers which were asynchronous. How well does this API play with synchronous code? Pretty well!</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24</a:t>
            </a:fld>
            <a:endParaRPr lang="de-CH"/>
          </a:p>
        </p:txBody>
      </p:sp>
    </p:spTree>
    <p:extLst>
      <p:ext uri="{BB962C8B-B14F-4D97-AF65-F5344CB8AC3E}">
        <p14:creationId xmlns:p14="http://schemas.microsoft.com/office/powerpoint/2010/main" val="2729394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first step we just write our synchronous code in the new handler API. This won’t compile. </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25</a:t>
            </a:fld>
            <a:endParaRPr lang="de-CH"/>
          </a:p>
        </p:txBody>
      </p:sp>
    </p:spTree>
    <p:extLst>
      <p:ext uri="{BB962C8B-B14F-4D97-AF65-F5344CB8AC3E}">
        <p14:creationId xmlns:p14="http://schemas.microsoft.com/office/powerpoint/2010/main" val="2433826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option we have is to add the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keyword.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Task is essentially the new void in the asynchronous world. </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26</a:t>
            </a:fld>
            <a:endParaRPr lang="de-CH"/>
          </a:p>
        </p:txBody>
      </p:sp>
    </p:spTree>
    <p:extLst>
      <p:ext uri="{BB962C8B-B14F-4D97-AF65-F5344CB8AC3E}">
        <p14:creationId xmlns:p14="http://schemas.microsoft.com/office/powerpoint/2010/main" val="3219532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side effects of this are that we get a compiler warning because we are not awaiting anything inside the handler. Suppressing this warning could be dangerous since we’d potentially miss a bug in another code. So the better option is</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27</a:t>
            </a:fld>
            <a:endParaRPr lang="de-CH"/>
          </a:p>
        </p:txBody>
      </p:sp>
    </p:spTree>
    <p:extLst>
      <p:ext uri="{BB962C8B-B14F-4D97-AF65-F5344CB8AC3E}">
        <p14:creationId xmlns:p14="http://schemas.microsoft.com/office/powerpoint/2010/main" val="2138122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Return </a:t>
            </a:r>
            <a:r>
              <a:rPr lang="en-US" sz="1200" kern="1200" dirty="0" err="1">
                <a:solidFill>
                  <a:schemeClr val="tx1"/>
                </a:solidFill>
                <a:effectLst/>
                <a:latin typeface="+mn-lt"/>
                <a:ea typeface="+mn-ea"/>
                <a:cs typeface="+mn-cs"/>
              </a:rPr>
              <a:t>Task.CompletedTask</a:t>
            </a:r>
            <a:r>
              <a:rPr lang="en-US" sz="1200" kern="1200" dirty="0">
                <a:solidFill>
                  <a:schemeClr val="tx1"/>
                </a:solidFill>
                <a:effectLst/>
                <a:latin typeface="+mn-lt"/>
                <a:ea typeface="+mn-ea"/>
                <a:cs typeface="+mn-cs"/>
              </a:rPr>
              <a:t> for .NET 4.6. For earlier .NET Versions you can use </a:t>
            </a:r>
            <a:r>
              <a:rPr lang="en-US" sz="1200" kern="1200" dirty="0" err="1">
                <a:solidFill>
                  <a:schemeClr val="tx1"/>
                </a:solidFill>
                <a:effectLst/>
                <a:latin typeface="+mn-lt"/>
                <a:ea typeface="+mn-ea"/>
                <a:cs typeface="+mn-cs"/>
              </a:rPr>
              <a:t>Task.FromResult</a:t>
            </a:r>
            <a:r>
              <a:rPr lang="en-US" sz="1200" kern="1200" dirty="0">
                <a:solidFill>
                  <a:schemeClr val="tx1"/>
                </a:solidFill>
                <a:effectLst/>
                <a:latin typeface="+mn-lt"/>
                <a:ea typeface="+mn-ea"/>
                <a:cs typeface="+mn-cs"/>
              </a:rPr>
              <a:t>(0); </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28</a:t>
            </a:fld>
            <a:endParaRPr lang="de-CH"/>
          </a:p>
        </p:txBody>
      </p:sp>
    </p:spTree>
    <p:extLst>
      <p:ext uri="{BB962C8B-B14F-4D97-AF65-F5344CB8AC3E}">
        <p14:creationId xmlns:p14="http://schemas.microsoft.com/office/powerpoint/2010/main" val="3360727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you move over to v6 you need to check your code base for hidden ambient state. Ambient state is state which is accessed behind the scenes and not directly exposed as a first class citizen on your APIs. An example of ambient state is the usage of </a:t>
            </a:r>
            <a:r>
              <a:rPr lang="en-US" sz="1200" kern="1200" dirty="0" err="1">
                <a:solidFill>
                  <a:schemeClr val="tx1"/>
                </a:solidFill>
                <a:effectLst/>
                <a:latin typeface="+mn-lt"/>
                <a:ea typeface="+mn-ea"/>
                <a:cs typeface="+mn-cs"/>
              </a:rPr>
              <a:t>ThreadStatic</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ThreadLocal</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want to know more about the Dangers of </a:t>
            </a:r>
            <a:r>
              <a:rPr lang="en-US" sz="1200" kern="1200" dirty="0" err="1">
                <a:solidFill>
                  <a:schemeClr val="tx1"/>
                </a:solidFill>
                <a:effectLst/>
                <a:latin typeface="+mn-lt"/>
                <a:ea typeface="+mn-ea"/>
                <a:cs typeface="+mn-cs"/>
              </a:rPr>
              <a:t>ThreadLocal</a:t>
            </a:r>
            <a:r>
              <a:rPr lang="en-US" sz="1200" kern="1200" dirty="0">
                <a:solidFill>
                  <a:schemeClr val="tx1"/>
                </a:solidFill>
                <a:effectLst/>
                <a:latin typeface="+mn-lt"/>
                <a:ea typeface="+mn-ea"/>
                <a:cs typeface="+mn-cs"/>
              </a:rPr>
              <a:t> read my recently published blogpost.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60462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Switzerland = excellent chocolate bars</a:t>
            </a:r>
          </a:p>
          <a:p>
            <a:r>
              <a:rPr lang="en-US" dirty="0"/>
              <a:t>International</a:t>
            </a:r>
            <a:r>
              <a:rPr lang="en-US" baseline="0" dirty="0"/>
              <a:t> demand is raising</a:t>
            </a:r>
          </a:p>
          <a:p>
            <a:r>
              <a:rPr lang="en-US" baseline="0" dirty="0"/>
              <a:t>Chocolate manufacturers in Switzerland realized need for Highly reliable chocolate control and supervision system</a:t>
            </a:r>
          </a:p>
          <a:p>
            <a:r>
              <a:rPr lang="en-US" baseline="0" dirty="0"/>
              <a:t>Distributed architecture good fit manufacturing chocolate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Secret ingredients is Vanilla</a:t>
            </a:r>
            <a:br>
              <a:rPr lang="en-US" baseline="0" dirty="0"/>
            </a:br>
            <a:r>
              <a:rPr lang="en-US" sz="1200" kern="1200" dirty="0">
                <a:solidFill>
                  <a:schemeClr val="tx1"/>
                </a:solidFill>
                <a:effectLst/>
                <a:latin typeface="+mn-lt"/>
                <a:ea typeface="+mn-ea"/>
                <a:cs typeface="+mn-cs"/>
              </a:rPr>
              <a:t>Federal Act on Foodstuffs and Utility Article 817 additives such as Vanilla need to</a:t>
            </a:r>
            <a:r>
              <a:rPr lang="en-US" sz="1200" kern="1200" baseline="0" dirty="0">
                <a:solidFill>
                  <a:schemeClr val="tx1"/>
                </a:solidFill>
                <a:effectLst/>
                <a:latin typeface="+mn-lt"/>
                <a:ea typeface="+mn-ea"/>
                <a:cs typeface="+mn-cs"/>
              </a:rPr>
              <a:t> be tracked</a:t>
            </a:r>
            <a:endParaRPr lang="en-US" baseline="0" dirty="0"/>
          </a:p>
          <a:p>
            <a:endParaRPr lang="de-CH" dirty="0"/>
          </a:p>
          <a:p>
            <a:r>
              <a:rPr lang="en-US" baseline="0" dirty="0"/>
              <a:t>Vanilla as an additive became so popular that the government introduced a vanilla service to acquire vanilla</a:t>
            </a:r>
          </a:p>
          <a:p>
            <a:r>
              <a:rPr lang="en-US" baseline="0" dirty="0"/>
              <a:t>Someone argued that NSB good fit to introduce reliability, </a:t>
            </a:r>
          </a:p>
          <a:p>
            <a:r>
              <a:rPr lang="en-US" baseline="0" dirty="0"/>
              <a:t>others said Swiss Made is enough to indicate robust and reliable solutions.</a:t>
            </a:r>
          </a:p>
          <a:p>
            <a:r>
              <a:rPr lang="en-US" baseline="0" dirty="0"/>
              <a:t>After long arguments Swiss made enough for reliability but probably not for scalability</a:t>
            </a:r>
          </a:p>
          <a:p>
            <a:r>
              <a:rPr lang="en-US" baseline="0" dirty="0"/>
              <a:t>Built their first system on NSB</a:t>
            </a:r>
          </a:p>
          <a:p>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3843610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watch out if you are using Inversion of Control Container magic like </a:t>
            </a:r>
            <a:r>
              <a:rPr lang="en-US" sz="1200" kern="1200" dirty="0" err="1">
                <a:solidFill>
                  <a:schemeClr val="tx1"/>
                </a:solidFill>
                <a:effectLst/>
                <a:latin typeface="+mn-lt"/>
                <a:ea typeface="+mn-ea"/>
                <a:cs typeface="+mn-cs"/>
              </a:rPr>
              <a:t>PerThread</a:t>
            </a:r>
            <a:r>
              <a:rPr lang="en-US" sz="1200" kern="1200" dirty="0">
                <a:solidFill>
                  <a:schemeClr val="tx1"/>
                </a:solidFill>
                <a:effectLst/>
                <a:latin typeface="+mn-lt"/>
                <a:ea typeface="+mn-ea"/>
                <a:cs typeface="+mn-cs"/>
              </a:rPr>
              <a:t> Scope. Make sure to change it to container scoped. Or even better redesign your APIs to float state </a:t>
            </a:r>
            <a:r>
              <a:rPr lang="en-US" sz="1200" kern="1200" dirty="0" err="1">
                <a:solidFill>
                  <a:schemeClr val="tx1"/>
                </a:solidFill>
                <a:effectLst/>
                <a:latin typeface="+mn-lt"/>
                <a:ea typeface="+mn-ea"/>
                <a:cs typeface="+mn-cs"/>
              </a:rPr>
              <a:t>explicitely</a:t>
            </a:r>
            <a:r>
              <a:rPr lang="en-US" sz="1200" kern="1200" dirty="0">
                <a:solidFill>
                  <a:schemeClr val="tx1"/>
                </a:solidFill>
                <a:effectLst/>
                <a:latin typeface="+mn-lt"/>
                <a:ea typeface="+mn-ea"/>
                <a:cs typeface="+mn-cs"/>
              </a:rPr>
              <a:t> around in your code. I’ll cover this also in a series of blog posts.</a:t>
            </a:r>
            <a:endParaRPr lang="de-CH"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 of the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work we had to stop using the container and move to more explicit APIs. </a:t>
            </a:r>
          </a:p>
          <a:p>
            <a:endParaRPr lang="en-US" sz="1200" kern="1200" dirty="0">
              <a:solidFill>
                <a:schemeClr val="tx1"/>
              </a:solidFill>
              <a:effectLst/>
              <a:latin typeface="+mn-lt"/>
              <a:ea typeface="+mn-ea"/>
              <a:cs typeface="+mn-cs"/>
            </a:endParaRPr>
          </a:p>
          <a:p>
            <a:r>
              <a:rPr lang="en-US" dirty="0"/>
              <a:t>Part of </a:t>
            </a:r>
            <a:r>
              <a:rPr lang="en-US" dirty="0" err="1"/>
              <a:t>async</a:t>
            </a:r>
            <a:r>
              <a:rPr lang="en-US" dirty="0"/>
              <a:t> we needed to stop using the container… </a:t>
            </a:r>
            <a:endParaRPr lang="de-CH"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968920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a:t>
            </a:r>
            <a:r>
              <a:rPr lang="en-US" baseline="0" dirty="0"/>
              <a:t> why we are providing you the bus…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JhengHei" panose="020B0604030504040204" pitchFamily="34" charset="-120"/>
                <a:ea typeface="Microsoft JhengHei" panose="020B0604030504040204" pitchFamily="34" charset="-120"/>
              </a:rPr>
              <a:t>Bus operations available on the context passed into the Handle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icrosoft JhengHei" panose="020B0604030504040204" pitchFamily="34" charset="-12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JhengHei" panose="020B0604030504040204" pitchFamily="34" charset="-120"/>
                <a:ea typeface="Microsoft JhengHei" panose="020B0604030504040204" pitchFamily="34" charset="-120"/>
              </a:rPr>
              <a:t>No more: Where is the bus? Just declare a property…</a:t>
            </a:r>
            <a:endParaRPr lang="de-CH" sz="1200" dirty="0">
              <a:latin typeface="Microsoft JhengHei" panose="020B0604030504040204" pitchFamily="34" charset="-120"/>
              <a:ea typeface="Microsoft JhengHei" panose="020B0604030504040204" pitchFamily="34" charset="-120"/>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JhengHei" panose="020B0604030504040204" pitchFamily="34" charset="-120"/>
                <a:ea typeface="Microsoft JhengHei" panose="020B0604030504040204" pitchFamily="34" charset="-120"/>
              </a:rPr>
              <a:t>More focused API and better distinction between outside and inside a handler</a:t>
            </a:r>
            <a:endParaRPr lang="de-CH" sz="1200" dirty="0">
              <a:latin typeface="Microsoft JhengHei" panose="020B0604030504040204" pitchFamily="34" charset="-120"/>
              <a:ea typeface="Microsoft JhengHei" panose="020B0604030504040204" pitchFamily="34" charset="-120"/>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JhengHei" panose="020B0604030504040204" pitchFamily="34" charset="-120"/>
                <a:ea typeface="Microsoft JhengHei" panose="020B0604030504040204" pitchFamily="34" charset="-120"/>
              </a:rPr>
              <a:t>Future proof extension point  we build upon, simpler to test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icrosoft JhengHei" panose="020B0604030504040204" pitchFamily="34" charset="-12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a:t>
            </a:r>
            <a:r>
              <a:rPr lang="en-US" sz="1200" kern="1200" dirty="0" err="1">
                <a:solidFill>
                  <a:schemeClr val="tx1"/>
                </a:solidFill>
                <a:effectLst/>
                <a:latin typeface="+mn-lt"/>
                <a:ea typeface="+mn-ea"/>
                <a:cs typeface="+mn-cs"/>
              </a:rPr>
              <a:t>wanna</a:t>
            </a:r>
            <a:r>
              <a:rPr lang="en-US" sz="1200" kern="1200" dirty="0">
                <a:solidFill>
                  <a:schemeClr val="tx1"/>
                </a:solidFill>
                <a:effectLst/>
                <a:latin typeface="+mn-lt"/>
                <a:ea typeface="+mn-ea"/>
                <a:cs typeface="+mn-cs"/>
              </a:rPr>
              <a:t> know more, approach me in the hallways.</a:t>
            </a:r>
            <a:endParaRPr lang="de-CH"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CH" sz="1200" dirty="0">
              <a:latin typeface="Microsoft JhengHei" panose="020B0604030504040204" pitchFamily="34" charset="-120"/>
              <a:ea typeface="Microsoft JhengHei" panose="020B0604030504040204" pitchFamily="34" charset="-120"/>
            </a:endParaRP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91583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a:t>Expert trick: </a:t>
            </a:r>
            <a:r>
              <a:rPr lang="en-US" sz="1200" kern="1200" dirty="0">
                <a:solidFill>
                  <a:schemeClr val="tx1"/>
                </a:solidFill>
                <a:effectLst/>
                <a:latin typeface="+mn-lt"/>
                <a:ea typeface="+mn-ea"/>
                <a:cs typeface="+mn-cs"/>
              </a:rPr>
              <a:t>If you just have one single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 operation in your handler</a:t>
            </a:r>
            <a:r>
              <a:rPr lang="en-US" sz="1200" kern="1200" baseline="0" dirty="0">
                <a:solidFill>
                  <a:schemeClr val="tx1"/>
                </a:solidFill>
                <a:effectLst/>
                <a:latin typeface="+mn-lt"/>
                <a:ea typeface="+mn-ea"/>
                <a:cs typeface="+mn-cs"/>
              </a:rPr>
              <a:t> just use return.</a:t>
            </a:r>
            <a:endParaRPr lang="de-CH" sz="1200" kern="1200" dirty="0">
              <a:solidFill>
                <a:schemeClr val="tx1"/>
              </a:solidFill>
              <a:effectLst/>
              <a:latin typeface="+mn-lt"/>
              <a:ea typeface="+mn-ea"/>
              <a:cs typeface="+mn-cs"/>
            </a:endParaRPr>
          </a:p>
          <a:p>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33</a:t>
            </a:fld>
            <a:endParaRPr lang="de-CH"/>
          </a:p>
        </p:txBody>
      </p:sp>
    </p:spTree>
    <p:extLst>
      <p:ext uri="{BB962C8B-B14F-4D97-AF65-F5344CB8AC3E}">
        <p14:creationId xmlns:p14="http://schemas.microsoft.com/office/powerpoint/2010/main" val="326852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short demo about the running system.</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797060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We’ve just seen in this live coding demo that the migration for synchronous and asynchronous code is </a:t>
            </a:r>
            <a:r>
              <a:rPr lang="en-US" sz="1200" kern="1200" dirty="0" err="1">
                <a:solidFill>
                  <a:schemeClr val="tx1"/>
                </a:solidFill>
                <a:effectLst/>
                <a:latin typeface="+mn-lt"/>
                <a:ea typeface="+mn-ea"/>
                <a:cs typeface="+mn-cs"/>
              </a:rPr>
              <a:t>straigt</a:t>
            </a:r>
            <a:r>
              <a:rPr lang="en-US" sz="1200" kern="1200" dirty="0">
                <a:solidFill>
                  <a:schemeClr val="tx1"/>
                </a:solidFill>
                <a:effectLst/>
                <a:latin typeface="+mn-lt"/>
                <a:ea typeface="+mn-ea"/>
                <a:cs typeface="+mn-cs"/>
              </a:rPr>
              <a:t> forward. Large portions of the migration process can be automated with code helpers and templates. Make sure you consider our upgrade guide on the docs site. Of course if you really want to embrace the full potential of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/await your code should change as well, but as shown before, doesn’t have to.</a:t>
            </a:r>
            <a:endParaRPr lang="de-CH"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22374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Technology and frameworks evolve. Like we went from Gas to Hybrid with Cars. This is a natural progression. The new engine behind NSB 6 is built for asynchronous code and makes your code faster and more </a:t>
            </a:r>
            <a:r>
              <a:rPr lang="en-US" sz="1200" kern="1200" dirty="0" err="1">
                <a:solidFill>
                  <a:schemeClr val="tx1"/>
                </a:solidFill>
                <a:effectLst/>
                <a:latin typeface="+mn-lt"/>
                <a:ea typeface="+mn-ea"/>
                <a:cs typeface="+mn-cs"/>
              </a:rPr>
              <a:t>composable</a:t>
            </a:r>
            <a:r>
              <a:rPr lang="en-US" sz="1200" kern="1200" dirty="0">
                <a:solidFill>
                  <a:schemeClr val="tx1"/>
                </a:solidFill>
                <a:effectLst/>
                <a:latin typeface="+mn-lt"/>
                <a:ea typeface="+mn-ea"/>
                <a:cs typeface="+mn-cs"/>
              </a:rPr>
              <a:t>.</a:t>
            </a:r>
            <a:endParaRPr lang="en-US" sz="1200" dirty="0">
              <a:latin typeface="Microsoft JhengHei" panose="020B0604030504040204" pitchFamily="34" charset="-120"/>
              <a:ea typeface="Microsoft JhengHei" panose="020B0604030504040204" pitchFamily="34" charset="-120"/>
            </a:endParaRPr>
          </a:p>
          <a:p>
            <a:endParaRPr lang="en-US" sz="1200" dirty="0">
              <a:latin typeface="Microsoft JhengHei" panose="020B0604030504040204" pitchFamily="34" charset="-120"/>
              <a:ea typeface="Microsoft JhengHei" panose="020B0604030504040204" pitchFamily="34" charset="-120"/>
            </a:endParaRPr>
          </a:p>
          <a:p>
            <a:r>
              <a:rPr lang="en-US" sz="1200" dirty="0">
                <a:latin typeface="Microsoft JhengHei" panose="020B0604030504040204" pitchFamily="34" charset="-120"/>
                <a:ea typeface="Microsoft JhengHei" panose="020B0604030504040204" pitchFamily="34" charset="-120"/>
              </a:rPr>
              <a:t>Transport is now the driver and Core in the backseat</a:t>
            </a:r>
          </a:p>
          <a:p>
            <a:r>
              <a:rPr lang="en-US" sz="1200" dirty="0">
                <a:latin typeface="Microsoft JhengHei" panose="020B0604030504040204" pitchFamily="34" charset="-120"/>
                <a:ea typeface="Microsoft JhengHei" panose="020B0604030504040204" pitchFamily="34" charset="-120"/>
              </a:rPr>
              <a:t>It is the transports responsibility to either asynchronously or concurrently push messages into Core</a:t>
            </a:r>
            <a:endParaRPr lang="de-CH" sz="1200" dirty="0">
              <a:latin typeface="Microsoft JhengHei" panose="020B0604030504040204" pitchFamily="34" charset="-12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Microsoft JhengHei" panose="020B0604030504040204" pitchFamily="34" charset="-120"/>
                <a:ea typeface="Microsoft JhengHei" panose="020B0604030504040204" pitchFamily="34" charset="-120"/>
              </a:rPr>
              <a:t>We are asynchronous all the way down</a:t>
            </a:r>
            <a:endParaRPr lang="de-CH" sz="1200" dirty="0">
              <a:latin typeface="Microsoft JhengHei" panose="020B0604030504040204" pitchFamily="34" charset="-12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676164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that can be answered in blog posts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Q &amp; A</a:t>
            </a:r>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ChocolateBarProducer</a:t>
            </a:r>
            <a:r>
              <a:rPr lang="en-US" baseline="0" dirty="0"/>
              <a:t> controls the chocolate manufacturing process started by </a:t>
            </a:r>
            <a:r>
              <a:rPr lang="en-US" baseline="0" dirty="0" err="1"/>
              <a:t>ProduceChocolateBar</a:t>
            </a:r>
            <a:endParaRPr lang="en-US" baseline="0" dirty="0"/>
          </a:p>
          <a:p>
            <a:r>
              <a:rPr lang="en-US" baseline="0" dirty="0"/>
              <a:t>Roasting, were beans get smoothly roasted</a:t>
            </a:r>
            <a:r>
              <a:rPr lang="de-CH" baseline="0" dirty="0"/>
              <a:t> (BeansRoasted)</a:t>
            </a:r>
          </a:p>
          <a:p>
            <a:r>
              <a:rPr lang="en-US" baseline="0" dirty="0"/>
              <a:t>Grinding, were beans get ground and liquefied (</a:t>
            </a:r>
            <a:r>
              <a:rPr lang="en-US" baseline="0" dirty="0" err="1"/>
              <a:t>BeansGround</a:t>
            </a:r>
            <a:r>
              <a:rPr lang="en-US" baseline="0" dirty="0"/>
              <a:t>)</a:t>
            </a:r>
          </a:p>
          <a:p>
            <a:r>
              <a:rPr lang="en-US" baseline="0" dirty="0"/>
              <a:t>Blending, final step. During blending vanilla gets acquired, tracked and the bars get produced</a:t>
            </a:r>
          </a:p>
          <a:p>
            <a:r>
              <a:rPr lang="en-US" baseline="0" dirty="0" err="1"/>
              <a:t>ChocolateBlended</a:t>
            </a:r>
            <a:r>
              <a:rPr lang="en-US" baseline="0" dirty="0"/>
              <a:t> finishes the workflow.</a:t>
            </a:r>
          </a:p>
        </p:txBody>
      </p:sp>
      <p:sp>
        <p:nvSpPr>
          <p:cNvPr id="4" name="Slide Number Placeholder 3"/>
          <p:cNvSpPr>
            <a:spLocks noGrp="1"/>
          </p:cNvSpPr>
          <p:nvPr>
            <p:ph type="sldNum" sz="quarter" idx="10"/>
          </p:nvPr>
        </p:nvSpPr>
        <p:spPr/>
        <p:txBody>
          <a:bodyPr/>
          <a:lstStyle/>
          <a:p>
            <a:fld id="{DE9BADEF-6B50-4B14-9434-8410F2163148}" type="slidenum">
              <a:rPr lang="de-CH" smtClean="0"/>
              <a:t>4</a:t>
            </a:fld>
            <a:endParaRPr lang="de-CH"/>
          </a:p>
        </p:txBody>
      </p:sp>
    </p:spTree>
    <p:extLst>
      <p:ext uri="{BB962C8B-B14F-4D97-AF65-F5344CB8AC3E}">
        <p14:creationId xmlns:p14="http://schemas.microsoft.com/office/powerpoint/2010/main" val="3583577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short demo about the running system.</a:t>
            </a:r>
            <a:endParaRPr lang="de-CH" dirty="0"/>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06384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Totally underestimated the spiky demands during Christmas</a:t>
            </a:r>
            <a:r>
              <a:rPr lang="de-CH" baseline="0" dirty="0"/>
              <a:t> and Easter system</a:t>
            </a:r>
          </a:p>
          <a:p>
            <a:r>
              <a:rPr lang="de-CH" baseline="0" dirty="0"/>
              <a:t>On-premise made it hard to elastically up and down scale (including customer facing frontends)</a:t>
            </a:r>
          </a:p>
          <a:p>
            <a:r>
              <a:rPr lang="de-CH" baseline="0" dirty="0"/>
              <a:t>Platform as a Service seemed to be the answer</a:t>
            </a:r>
          </a:p>
          <a:p>
            <a:r>
              <a:rPr lang="de-CH" baseline="0" dirty="0"/>
              <a:t>Wanted to use Paas offerings like Blobstorage, DocumentDB</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228329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Previously their handler looked really simple and straightforward like this handler above. </a:t>
            </a:r>
            <a:endParaRPr lang="de-CH" sz="1200" kern="1200" dirty="0">
              <a:solidFill>
                <a:schemeClr val="tx1"/>
              </a:solidFill>
              <a:effectLst/>
              <a:latin typeface="+mn-lt"/>
              <a:ea typeface="+mn-ea"/>
              <a:cs typeface="+mn-cs"/>
            </a:endParaRPr>
          </a:p>
          <a:p>
            <a:r>
              <a:rPr lang="de-CH" dirty="0"/>
              <a:t>In the cloud environment</a:t>
            </a:r>
            <a:r>
              <a:rPr lang="de-CH" baseline="0" dirty="0"/>
              <a:t> that code drastically changed</a:t>
            </a:r>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7</a:t>
            </a:fld>
            <a:endParaRPr lang="de-CH"/>
          </a:p>
        </p:txBody>
      </p:sp>
    </p:spTree>
    <p:extLst>
      <p:ext uri="{BB962C8B-B14F-4D97-AF65-F5344CB8AC3E}">
        <p14:creationId xmlns:p14="http://schemas.microsoft.com/office/powerpoint/2010/main" val="3943084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The APIs they were using were mostly asynchronous</a:t>
            </a:r>
          </a:p>
          <a:p>
            <a:r>
              <a:rPr lang="de-CH" dirty="0"/>
              <a:t>Started to get cumbersome</a:t>
            </a:r>
          </a:p>
          <a:p>
            <a:r>
              <a:rPr lang="de-CH" dirty="0"/>
              <a:t>Someone</a:t>
            </a:r>
            <a:r>
              <a:rPr lang="de-CH" baseline="0" dirty="0"/>
              <a:t> from the team wanted to get rid of .Result and Wait calls</a:t>
            </a:r>
          </a:p>
          <a:p>
            <a:r>
              <a:rPr lang="de-CH" baseline="0" dirty="0"/>
              <a:t>Too many drawbacks like original exception being masked inside AggregateException</a:t>
            </a:r>
          </a:p>
          <a:p>
            <a:r>
              <a:rPr lang="de-CH" baseline="0" dirty="0"/>
              <a:t>Not leveraging true potential of async APIs because of the blocking calls they were using</a:t>
            </a:r>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8</a:t>
            </a:fld>
            <a:endParaRPr lang="de-CH"/>
          </a:p>
        </p:txBody>
      </p:sp>
    </p:spTree>
    <p:extLst>
      <p:ext uri="{BB962C8B-B14F-4D97-AF65-F5344CB8AC3E}">
        <p14:creationId xmlns:p14="http://schemas.microsoft.com/office/powerpoint/2010/main" val="277585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they started rewriting their handlers to use </a:t>
            </a:r>
            <a:r>
              <a:rPr lang="en-US" sz="1200" kern="1200" dirty="0" err="1">
                <a:solidFill>
                  <a:schemeClr val="tx1"/>
                </a:solidFill>
                <a:effectLst/>
                <a:latin typeface="+mn-lt"/>
                <a:ea typeface="+mn-ea"/>
                <a:cs typeface="+mn-cs"/>
              </a:rPr>
              <a:t>CSharps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async</a:t>
            </a:r>
            <a:r>
              <a:rPr lang="en-US" sz="1200" kern="1200" dirty="0">
                <a:solidFill>
                  <a:schemeClr val="tx1"/>
                </a:solidFill>
                <a:effectLst/>
                <a:latin typeface="+mn-lt"/>
                <a:ea typeface="+mn-ea"/>
                <a:cs typeface="+mn-cs"/>
              </a:rPr>
              <a:t>/await feature.</a:t>
            </a:r>
          </a:p>
          <a:p>
            <a:r>
              <a:rPr lang="en-US" sz="1200" kern="1200" dirty="0">
                <a:solidFill>
                  <a:schemeClr val="tx1"/>
                </a:solidFill>
                <a:effectLst/>
                <a:latin typeface="+mn-lt"/>
                <a:ea typeface="+mn-ea"/>
                <a:cs typeface="+mn-cs"/>
              </a:rPr>
              <a:t>So instead of .Result and .Wait calls at the end they wrote the await keyword in front of their calls. </a:t>
            </a:r>
          </a:p>
          <a:p>
            <a:r>
              <a:rPr lang="en-US" sz="1200" kern="1200" dirty="0">
                <a:solidFill>
                  <a:schemeClr val="tx1"/>
                </a:solidFill>
                <a:effectLst/>
                <a:latin typeface="+mn-lt"/>
                <a:ea typeface="+mn-ea"/>
                <a:cs typeface="+mn-cs"/>
              </a:rPr>
              <a:t>The problem of this code was</a:t>
            </a:r>
            <a:endParaRPr lang="de-CH" dirty="0"/>
          </a:p>
        </p:txBody>
      </p:sp>
      <p:sp>
        <p:nvSpPr>
          <p:cNvPr id="4" name="Slide Number Placeholder 3"/>
          <p:cNvSpPr>
            <a:spLocks noGrp="1"/>
          </p:cNvSpPr>
          <p:nvPr>
            <p:ph type="sldNum" sz="quarter" idx="10"/>
          </p:nvPr>
        </p:nvSpPr>
        <p:spPr/>
        <p:txBody>
          <a:bodyPr/>
          <a:lstStyle/>
          <a:p>
            <a:fld id="{DE9BADEF-6B50-4B14-9434-8410F2163148}" type="slidenum">
              <a:rPr lang="de-CH" smtClean="0"/>
              <a:t>9</a:t>
            </a:fld>
            <a:endParaRPr lang="de-CH"/>
          </a:p>
        </p:txBody>
      </p:sp>
    </p:spTree>
    <p:extLst>
      <p:ext uri="{BB962C8B-B14F-4D97-AF65-F5344CB8AC3E}">
        <p14:creationId xmlns:p14="http://schemas.microsoft.com/office/powerpoint/2010/main" val="1331937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10.03.2016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10.03.2016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10.03.2016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10.03.2016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10.03.2016</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10.03.2016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10.03.2016</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10.03.2016</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10.03.2016</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10.03.2016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10.03.2016</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10.03.2016</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particular.net/blog/async-await-its-tim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commons.wikimedia.org/wiki/File:Flag-map_of_Switzerland.svg"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www.insideevs.com/" TargetMode="Externa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5.wdp"/></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www.hdwallbackgrounds.com/" TargetMode="Externa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3435" y="2411332"/>
            <a:ext cx="8921032" cy="1862048"/>
          </a:xfrm>
          <a:prstGeom prst="rect">
            <a:avLst/>
          </a:prstGeom>
        </p:spPr>
        <p:txBody>
          <a:bodyPr wrap="none">
            <a:spAutoFit/>
          </a:bodyPr>
          <a:lstStyle/>
          <a:p>
            <a:r>
              <a:rPr lang="en-US" sz="11500" dirty="0" err="1">
                <a:solidFill>
                  <a:schemeClr val="accent2"/>
                </a:solidFill>
                <a:latin typeface="Yanone Kaffeesatz Regular" panose="02000000000000000000" pitchFamily="2" charset="0"/>
              </a:rPr>
              <a:t>NServiceBus</a:t>
            </a:r>
            <a:r>
              <a:rPr lang="en-US" sz="11500" dirty="0">
                <a:solidFill>
                  <a:schemeClr val="accent2"/>
                </a:solidFill>
                <a:latin typeface="Yanone Kaffeesatz Regular" panose="02000000000000000000" pitchFamily="2" charset="0"/>
              </a:rPr>
              <a:t> v6  API</a:t>
            </a:r>
            <a:endParaRPr lang="de-CH" sz="1100" dirty="0"/>
          </a:p>
        </p:txBody>
      </p:sp>
      <p:sp>
        <p:nvSpPr>
          <p:cNvPr id="6" name="Rectangle 5"/>
          <p:cNvSpPr/>
          <p:nvPr/>
        </p:nvSpPr>
        <p:spPr>
          <a:xfrm>
            <a:off x="1243435" y="1303336"/>
            <a:ext cx="254909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Welcome</a:t>
            </a:r>
            <a:endParaRPr lang="de-CH" sz="1050" dirty="0">
              <a:solidFill>
                <a:schemeClr val="tx2"/>
              </a:solidFill>
            </a:endParaRPr>
          </a:p>
        </p:txBody>
      </p:sp>
      <p:sp>
        <p:nvSpPr>
          <p:cNvPr id="7" name="Rectangle 6"/>
          <p:cNvSpPr/>
          <p:nvPr/>
        </p:nvSpPr>
        <p:spPr>
          <a:xfrm>
            <a:off x="8226116" y="4273380"/>
            <a:ext cx="2706190" cy="1323439"/>
          </a:xfrm>
          <a:prstGeom prst="rect">
            <a:avLst/>
          </a:prstGeom>
        </p:spPr>
        <p:txBody>
          <a:bodyPr wrap="none">
            <a:spAutoFit/>
          </a:bodyPr>
          <a:lstStyle/>
          <a:p>
            <a:r>
              <a:rPr lang="en-US" sz="8000" dirty="0">
                <a:solidFill>
                  <a:schemeClr val="accent4"/>
                </a:solidFill>
                <a:latin typeface="Yanone Kaffeesatz Regular" panose="02000000000000000000" pitchFamily="2" charset="0"/>
              </a:rPr>
              <a:t>webinar</a:t>
            </a:r>
            <a:endParaRPr lang="de-CH" sz="105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2682" y="2644170"/>
            <a:ext cx="9086636" cy="1754326"/>
          </a:xfrm>
          <a:prstGeom prst="rect">
            <a:avLst/>
          </a:prstGeom>
          <a:noFill/>
        </p:spPr>
        <p:txBody>
          <a:bodyPr wrap="square" rtlCol="0">
            <a:spAutoFit/>
          </a:bodyPr>
          <a:lstStyle/>
          <a:p>
            <a:r>
              <a:rPr lang="en-US" sz="3600" dirty="0">
                <a:solidFill>
                  <a:schemeClr val="accent4"/>
                </a:solidFill>
                <a:latin typeface="Yanone Kaffeesatz Regular" panose="02000000000000000000" pitchFamily="2" charset="0"/>
                <a:cs typeface="Consolas" panose="020B0609020204030204" pitchFamily="49" charset="0"/>
              </a:rPr>
              <a:t>Error	CS4033</a:t>
            </a:r>
            <a:r>
              <a:rPr lang="en-US" sz="3600" dirty="0">
                <a:latin typeface="Yanone Kaffeesatz Regular" panose="02000000000000000000" pitchFamily="2" charset="0"/>
                <a:cs typeface="Consolas" panose="020B0609020204030204" pitchFamily="49" charset="0"/>
              </a:rPr>
              <a:t>	</a:t>
            </a:r>
            <a:r>
              <a:rPr lang="en-US" sz="3600" dirty="0">
                <a:solidFill>
                  <a:schemeClr val="tx2"/>
                </a:solidFill>
                <a:latin typeface="Yanone Kaffeesatz Regular" panose="02000000000000000000" pitchFamily="2" charset="0"/>
                <a:cs typeface="Consolas" panose="020B0609020204030204" pitchFamily="49" charset="0"/>
              </a:rPr>
              <a:t>The 'await' operator can only be used within an </a:t>
            </a:r>
            <a:r>
              <a:rPr lang="en-US" sz="3600" dirty="0" err="1">
                <a:solidFill>
                  <a:schemeClr val="tx2"/>
                </a:solidFill>
                <a:latin typeface="Yanone Kaffeesatz Regular" panose="02000000000000000000" pitchFamily="2" charset="0"/>
                <a:cs typeface="Consolas" panose="020B0609020204030204" pitchFamily="49" charset="0"/>
              </a:rPr>
              <a:t>async</a:t>
            </a:r>
            <a:r>
              <a:rPr lang="en-US" sz="3600" dirty="0">
                <a:solidFill>
                  <a:schemeClr val="tx2"/>
                </a:solidFill>
                <a:latin typeface="Yanone Kaffeesatz Regular" panose="02000000000000000000" pitchFamily="2" charset="0"/>
                <a:cs typeface="Consolas" panose="020B0609020204030204" pitchFamily="49" charset="0"/>
              </a:rPr>
              <a:t> method. Consider marking this method with the '</a:t>
            </a:r>
            <a:r>
              <a:rPr lang="en-US" sz="3600" dirty="0" err="1">
                <a:solidFill>
                  <a:schemeClr val="tx2"/>
                </a:solidFill>
                <a:latin typeface="Yanone Kaffeesatz Regular" panose="02000000000000000000" pitchFamily="2" charset="0"/>
                <a:cs typeface="Consolas" panose="020B0609020204030204" pitchFamily="49" charset="0"/>
              </a:rPr>
              <a:t>async</a:t>
            </a:r>
            <a:r>
              <a:rPr lang="en-US" sz="3600" dirty="0">
                <a:solidFill>
                  <a:schemeClr val="tx2"/>
                </a:solidFill>
                <a:latin typeface="Yanone Kaffeesatz Regular" panose="02000000000000000000" pitchFamily="2" charset="0"/>
                <a:cs typeface="Consolas" panose="020B0609020204030204" pitchFamily="49" charset="0"/>
              </a:rPr>
              <a:t>' modifier and changing its return type to 'Task'.</a:t>
            </a:r>
          </a:p>
        </p:txBody>
      </p:sp>
    </p:spTree>
    <p:extLst>
      <p:ext uri="{BB962C8B-B14F-4D97-AF65-F5344CB8AC3E}">
        <p14:creationId xmlns:p14="http://schemas.microsoft.com/office/powerpoint/2010/main" val="1853664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2790" y="1851645"/>
            <a:ext cx="11146421" cy="3154710"/>
          </a:xfrm>
          <a:prstGeom prst="rect">
            <a:avLst/>
          </a:prstGeom>
          <a:noFill/>
        </p:spPr>
        <p:txBody>
          <a:bodyPr wrap="square" rtlCol="0">
            <a:spAutoFit/>
          </a:bodyPr>
          <a:lstStyle/>
          <a:p>
            <a:pPr algn="ctr"/>
            <a:r>
              <a:rPr lang="en-US" sz="19900" dirty="0">
                <a:solidFill>
                  <a:schemeClr val="accent2"/>
                </a:solidFill>
                <a:latin typeface="Yanone Kaffeesatz Regular" panose="02000000000000000000" pitchFamily="2" charset="0"/>
                <a:ea typeface="Microsoft JhengHei" panose="020B0604030504040204" pitchFamily="34" charset="-120"/>
              </a:rPr>
              <a:t>ALT + ENTER</a:t>
            </a:r>
            <a:endParaRPr lang="de-CH" sz="19900" dirty="0">
              <a:solidFill>
                <a:schemeClr val="accent2"/>
              </a:solidFill>
              <a:latin typeface="Yanone Kaffeesatz Regular" panose="02000000000000000000" pitchFamily="2" charset="0"/>
              <a:ea typeface="Microsoft JhengHei" panose="020B0604030504040204" pitchFamily="34" charset="-120"/>
            </a:endParaRPr>
          </a:p>
        </p:txBody>
      </p:sp>
    </p:spTree>
    <p:extLst>
      <p:ext uri="{BB962C8B-B14F-4D97-AF65-F5344CB8AC3E}">
        <p14:creationId xmlns:p14="http://schemas.microsoft.com/office/powerpoint/2010/main" val="3360863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564" y="335846"/>
            <a:ext cx="8194872" cy="6186309"/>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VanillaHandler : IHandleMessages&lt;AcquireVanilla&gt;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async</a:t>
            </a:r>
            <a:r>
              <a:rPr lang="de-CH" sz="3600" dirty="0">
                <a:solidFill>
                  <a:schemeClr val="tx2"/>
                </a:solidFill>
                <a:latin typeface="Yanone Kaffeesatz Regular" panose="02000000000000000000" pitchFamily="2" charset="0"/>
                <a:cs typeface="Consolas" panose="020B0609020204030204" pitchFamily="49" charset="0"/>
              </a:rPr>
              <a:t> void Handle(AcquireVanilla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solidFill>
                  <a:schemeClr val="tx2"/>
                </a:solidFill>
                <a:latin typeface="Yanone Kaffeesatz Regular" panose="02000000000000000000" pitchFamily="2" charset="0"/>
                <a:cs typeface="Consolas" panose="020B0609020204030204" pitchFamily="49" charset="0"/>
              </a:rPr>
              <a:t>      await AcquireVanillaFromGovernmentServiceAsync();</a:t>
            </a:r>
          </a:p>
          <a:p>
            <a:r>
              <a:rPr lang="en-US" sz="3600" dirty="0">
                <a:solidFill>
                  <a:schemeClr val="tx2"/>
                </a:solidFill>
                <a:latin typeface="Yanone Kaffeesatz Regular" panose="02000000000000000000" pitchFamily="2" charset="0"/>
                <a:cs typeface="Consolas" panose="020B0609020204030204" pitchFamily="49" charset="0"/>
              </a:rPr>
              <a:t>      await </a:t>
            </a:r>
            <a:r>
              <a:rPr lang="en-US" sz="36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await </a:t>
            </a:r>
            <a:r>
              <a:rPr lang="en-US" sz="36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await </a:t>
            </a:r>
            <a:r>
              <a:rPr lang="en-US" sz="36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3600" dirty="0">
                <a:solidFill>
                  <a:schemeClr val="tx2"/>
                </a:solidFill>
                <a:latin typeface="Yanone Kaffeesatz Regular" panose="02000000000000000000" pitchFamily="2" charset="0"/>
                <a:cs typeface="Consolas" panose="020B0609020204030204" pitchFamily="49" charset="0"/>
              </a:rPr>
              <a:t>();</a:t>
            </a:r>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3532572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cons.iconarchive.com/icons/icojam/blue-bits/256/databa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13513" y="4077386"/>
            <a:ext cx="2008680" cy="2448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cons.iconarchive.com/icons/icojam/blue-bits/256/mail-icon.png"/>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99481" y="4652799"/>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19552" y="449318"/>
            <a:ext cx="8748547" cy="58568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Yanone Kaffeesatz Regular" panose="02000000000000000000" pitchFamily="2" charset="0"/>
            </a:endParaRPr>
          </a:p>
        </p:txBody>
      </p:sp>
      <p:sp>
        <p:nvSpPr>
          <p:cNvPr id="4" name="Rectangle 3"/>
          <p:cNvSpPr/>
          <p:nvPr/>
        </p:nvSpPr>
        <p:spPr>
          <a:xfrm>
            <a:off x="3670738" y="1655491"/>
            <a:ext cx="7388872" cy="1969770"/>
          </a:xfrm>
          <a:prstGeom prst="rect">
            <a:avLst/>
          </a:prstGeom>
        </p:spPr>
        <p:txBody>
          <a:bodyPr wrap="square">
            <a:spAutoFit/>
          </a:bodyPr>
          <a:lstStyle/>
          <a:p>
            <a:r>
              <a:rPr lang="de-CH" sz="2000" dirty="0">
                <a:solidFill>
                  <a:schemeClr val="tx2"/>
                </a:solidFill>
                <a:latin typeface="Yanone Kaffeesatz Regular" panose="02000000000000000000" pitchFamily="2" charset="0"/>
                <a:cs typeface="Consolas" panose="020B0609020204030204" pitchFamily="49" charset="0"/>
              </a:rPr>
              <a:t>AcquireVanillaFromGovernmentServiceAsync()</a:t>
            </a:r>
            <a:r>
              <a:rPr lang="de-CH" sz="2000" dirty="0">
                <a:latin typeface="Yanone Kaffeesatz Regular" panose="02000000000000000000" pitchFamily="2" charset="0"/>
                <a:cs typeface="Consolas" panose="020B0609020204030204" pitchFamily="49" charset="0"/>
              </a:rPr>
              <a:t>.</a:t>
            </a:r>
            <a:r>
              <a:rPr lang="de-CH" sz="2000" dirty="0">
                <a:solidFill>
                  <a:schemeClr val="accent4"/>
                </a:solidFill>
                <a:latin typeface="Yanone Kaffeesatz Regular" panose="02000000000000000000" pitchFamily="2" charset="0"/>
                <a:cs typeface="Consolas" panose="020B0609020204030204" pitchFamily="49" charset="0"/>
              </a:rPr>
              <a:t>Result</a:t>
            </a:r>
            <a:r>
              <a:rPr lang="de-CH" sz="2000" dirty="0">
                <a:latin typeface="Yanone Kaffeesatz Regular" panose="02000000000000000000" pitchFamily="2" charset="0"/>
                <a:cs typeface="Consolas" panose="020B0609020204030204" pitchFamily="49" charset="0"/>
              </a:rPr>
              <a:t>;</a:t>
            </a:r>
          </a:p>
          <a:p>
            <a:endParaRPr lang="de-CH" sz="1400" dirty="0">
              <a:latin typeface="Yanone Kaffeesatz Regular" panose="02000000000000000000" pitchFamily="2" charset="0"/>
              <a:cs typeface="Consolas" panose="020B0609020204030204" pitchFamily="49" charset="0"/>
            </a:endParaRPr>
          </a:p>
          <a:p>
            <a:r>
              <a:rPr lang="en-US" sz="20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2000" dirty="0">
                <a:solidFill>
                  <a:schemeClr val="tx2"/>
                </a:solidFill>
                <a:latin typeface="Yanone Kaffeesatz Regular" panose="02000000000000000000" pitchFamily="2" charset="0"/>
                <a:cs typeface="Consolas" panose="020B0609020204030204" pitchFamily="49" charset="0"/>
              </a:rPr>
              <a:t>().</a:t>
            </a:r>
            <a:r>
              <a:rPr lang="en-US" sz="2000" dirty="0">
                <a:solidFill>
                  <a:schemeClr val="accent4"/>
                </a:solidFill>
                <a:latin typeface="Yanone Kaffeesatz Regular" panose="02000000000000000000" pitchFamily="2" charset="0"/>
                <a:cs typeface="Consolas" panose="020B0609020204030204" pitchFamily="49" charset="0"/>
              </a:rPr>
              <a:t>Wait()</a:t>
            </a:r>
            <a:r>
              <a:rPr lang="en-US" sz="2000" dirty="0">
                <a:latin typeface="Yanone Kaffeesatz Regular" panose="02000000000000000000" pitchFamily="2" charset="0"/>
                <a:cs typeface="Consolas" panose="020B0609020204030204" pitchFamily="49" charset="0"/>
              </a:rPr>
              <a:t>;</a:t>
            </a:r>
          </a:p>
          <a:p>
            <a:endParaRPr lang="en-US" sz="1400" dirty="0">
              <a:solidFill>
                <a:schemeClr val="tx2"/>
              </a:solidFill>
              <a:latin typeface="Yanone Kaffeesatz Regular" panose="02000000000000000000" pitchFamily="2" charset="0"/>
              <a:cs typeface="Consolas" panose="020B0609020204030204" pitchFamily="49" charset="0"/>
            </a:endParaRPr>
          </a:p>
          <a:p>
            <a:r>
              <a:rPr lang="en-US" sz="20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2000" dirty="0">
                <a:solidFill>
                  <a:schemeClr val="tx2"/>
                </a:solidFill>
                <a:latin typeface="Yanone Kaffeesatz Regular" panose="02000000000000000000" pitchFamily="2" charset="0"/>
                <a:cs typeface="Consolas" panose="020B0609020204030204" pitchFamily="49" charset="0"/>
              </a:rPr>
              <a:t>().</a:t>
            </a:r>
            <a:r>
              <a:rPr lang="en-US" sz="2000" dirty="0">
                <a:solidFill>
                  <a:schemeClr val="accent4"/>
                </a:solidFill>
                <a:latin typeface="Yanone Kaffeesatz Regular" panose="02000000000000000000" pitchFamily="2" charset="0"/>
                <a:cs typeface="Consolas" panose="020B0609020204030204" pitchFamily="49" charset="0"/>
              </a:rPr>
              <a:t>Result</a:t>
            </a:r>
            <a:r>
              <a:rPr lang="en-US" sz="2000" dirty="0">
                <a:latin typeface="Yanone Kaffeesatz Regular" panose="02000000000000000000" pitchFamily="2" charset="0"/>
                <a:cs typeface="Consolas" panose="020B0609020204030204" pitchFamily="49" charset="0"/>
              </a:rPr>
              <a:t>;</a:t>
            </a:r>
          </a:p>
          <a:p>
            <a:endParaRPr lang="en-US" sz="1400" dirty="0">
              <a:latin typeface="Yanone Kaffeesatz Regular" panose="02000000000000000000" pitchFamily="2" charset="0"/>
              <a:cs typeface="Consolas" panose="020B0609020204030204" pitchFamily="49" charset="0"/>
            </a:endParaRPr>
          </a:p>
          <a:p>
            <a:r>
              <a:rPr lang="en-US" sz="20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2000" dirty="0">
                <a:solidFill>
                  <a:schemeClr val="tx2"/>
                </a:solidFill>
                <a:latin typeface="Yanone Kaffeesatz Regular" panose="02000000000000000000" pitchFamily="2" charset="0"/>
                <a:cs typeface="Consolas" panose="020B0609020204030204" pitchFamily="49" charset="0"/>
              </a:rPr>
              <a:t>().</a:t>
            </a:r>
            <a:r>
              <a:rPr lang="en-US" sz="2000" dirty="0">
                <a:solidFill>
                  <a:schemeClr val="accent4"/>
                </a:solidFill>
                <a:latin typeface="Yanone Kaffeesatz Regular" panose="02000000000000000000" pitchFamily="2" charset="0"/>
                <a:cs typeface="Consolas" panose="020B0609020204030204" pitchFamily="49" charset="0"/>
              </a:rPr>
              <a:t>Wait()</a:t>
            </a:r>
            <a:r>
              <a:rPr lang="en-US" sz="2000" dirty="0">
                <a:latin typeface="Yanone Kaffeesatz Regular" panose="02000000000000000000" pitchFamily="2" charset="0"/>
                <a:cs typeface="Consolas" panose="020B0609020204030204" pitchFamily="49" charset="0"/>
              </a:rPr>
              <a:t>;</a:t>
            </a:r>
            <a:endParaRPr lang="de-CH" sz="2000" dirty="0">
              <a:latin typeface="Yanone Kaffeesatz Regular" panose="02000000000000000000" pitchFamily="2" charset="0"/>
              <a:cs typeface="Consolas" panose="020B0609020204030204" pitchFamily="49" charset="0"/>
            </a:endParaRPr>
          </a:p>
        </p:txBody>
      </p:sp>
      <p:cxnSp>
        <p:nvCxnSpPr>
          <p:cNvPr id="6" name="Straight Arrow Connector 5"/>
          <p:cNvCxnSpPr/>
          <p:nvPr/>
        </p:nvCxnSpPr>
        <p:spPr>
          <a:xfrm>
            <a:off x="3576145" y="1655491"/>
            <a:ext cx="0" cy="2214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1497724"/>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2078367"/>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2607304"/>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3187947"/>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icons.iconarchive.com/icons/icojam/blue-bits/256/mail-icon.png"/>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2719553" y="3686816"/>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76145" y="621227"/>
            <a:ext cx="1560042" cy="523220"/>
          </a:xfrm>
          <a:prstGeom prst="rect">
            <a:avLst/>
          </a:prstGeom>
          <a:noFill/>
        </p:spPr>
        <p:txBody>
          <a:bodyPr wrap="none" rtlCol="0">
            <a:spAutoFit/>
          </a:bodyPr>
          <a:lstStyle/>
          <a:p>
            <a:r>
              <a:rPr lang="en-US" sz="2800" dirty="0">
                <a:solidFill>
                  <a:schemeClr val="accent4"/>
                </a:solidFill>
                <a:latin typeface="Yanone Kaffeesatz Regular" panose="02000000000000000000" pitchFamily="2" charset="0"/>
                <a:ea typeface="Microsoft JhengHei" panose="020B0604030504040204" pitchFamily="34" charset="-120"/>
              </a:rPr>
              <a:t>Void</a:t>
            </a:r>
            <a:r>
              <a:rPr lang="en-US" sz="2800" dirty="0">
                <a:latin typeface="Yanone Kaffeesatz Regular" panose="02000000000000000000" pitchFamily="2" charset="0"/>
                <a:ea typeface="Microsoft JhengHei" panose="020B0604030504040204" pitchFamily="34" charset="-120"/>
              </a:rPr>
              <a:t> </a:t>
            </a:r>
            <a:r>
              <a:rPr lang="en-US" sz="2800" dirty="0">
                <a:solidFill>
                  <a:schemeClr val="tx2"/>
                </a:solidFill>
                <a:latin typeface="Yanone Kaffeesatz Regular" panose="02000000000000000000" pitchFamily="2" charset="0"/>
                <a:ea typeface="Microsoft JhengHei" panose="020B0604030504040204" pitchFamily="34" charset="-120"/>
              </a:rPr>
              <a:t>Handler</a:t>
            </a:r>
            <a:endParaRPr lang="de-CH" sz="2800" dirty="0">
              <a:solidFill>
                <a:schemeClr val="tx2"/>
              </a:solidFill>
              <a:latin typeface="Yanone Kaffeesatz Regular" panose="02000000000000000000" pitchFamily="2" charset="0"/>
              <a:ea typeface="Microsoft JhengHei" panose="020B0604030504040204" pitchFamily="34" charset="-120"/>
            </a:endParaRPr>
          </a:p>
        </p:txBody>
      </p:sp>
    </p:spTree>
    <p:extLst>
      <p:ext uri="{BB962C8B-B14F-4D97-AF65-F5344CB8AC3E}">
        <p14:creationId xmlns:p14="http://schemas.microsoft.com/office/powerpoint/2010/main" val="245101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290">
                                          <p:stCondLst>
                                            <p:cond delay="0"/>
                                          </p:stCondLst>
                                        </p:cTn>
                                        <p:tgtEl>
                                          <p:spTgt spid="1028"/>
                                        </p:tgtEl>
                                      </p:cBhvr>
                                    </p:animEffect>
                                    <p:anim calcmode="lin" valueType="num">
                                      <p:cBhvr>
                                        <p:cTn id="8" dur="911"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02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02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028"/>
                                        </p:tgtEl>
                                        <p:attrNameLst>
                                          <p:attrName>ppt_y</p:attrName>
                                        </p:attrNameLst>
                                      </p:cBhvr>
                                      <p:tavLst>
                                        <p:tav tm="0" fmla="#ppt_y-sin(pi*$)/81">
                                          <p:val>
                                            <p:fltVal val="0"/>
                                          </p:val>
                                        </p:tav>
                                        <p:tav tm="100000">
                                          <p:val>
                                            <p:fltVal val="1"/>
                                          </p:val>
                                        </p:tav>
                                      </p:tavLst>
                                    </p:anim>
                                    <p:animScale>
                                      <p:cBhvr>
                                        <p:cTn id="13" dur="13">
                                          <p:stCondLst>
                                            <p:cond delay="325"/>
                                          </p:stCondLst>
                                        </p:cTn>
                                        <p:tgtEl>
                                          <p:spTgt spid="1028"/>
                                        </p:tgtEl>
                                      </p:cBhvr>
                                      <p:to x="100000" y="60000"/>
                                    </p:animScale>
                                    <p:animScale>
                                      <p:cBhvr>
                                        <p:cTn id="14" dur="83" decel="50000">
                                          <p:stCondLst>
                                            <p:cond delay="338"/>
                                          </p:stCondLst>
                                        </p:cTn>
                                        <p:tgtEl>
                                          <p:spTgt spid="1028"/>
                                        </p:tgtEl>
                                      </p:cBhvr>
                                      <p:to x="100000" y="100000"/>
                                    </p:animScale>
                                    <p:animScale>
                                      <p:cBhvr>
                                        <p:cTn id="15" dur="13">
                                          <p:stCondLst>
                                            <p:cond delay="656"/>
                                          </p:stCondLst>
                                        </p:cTn>
                                        <p:tgtEl>
                                          <p:spTgt spid="1028"/>
                                        </p:tgtEl>
                                      </p:cBhvr>
                                      <p:to x="100000" y="80000"/>
                                    </p:animScale>
                                    <p:animScale>
                                      <p:cBhvr>
                                        <p:cTn id="16" dur="83" decel="50000">
                                          <p:stCondLst>
                                            <p:cond delay="669"/>
                                          </p:stCondLst>
                                        </p:cTn>
                                        <p:tgtEl>
                                          <p:spTgt spid="1028"/>
                                        </p:tgtEl>
                                      </p:cBhvr>
                                      <p:to x="100000" y="100000"/>
                                    </p:animScale>
                                    <p:animScale>
                                      <p:cBhvr>
                                        <p:cTn id="17" dur="13">
                                          <p:stCondLst>
                                            <p:cond delay="821"/>
                                          </p:stCondLst>
                                        </p:cTn>
                                        <p:tgtEl>
                                          <p:spTgt spid="1028"/>
                                        </p:tgtEl>
                                      </p:cBhvr>
                                      <p:to x="100000" y="90000"/>
                                    </p:animScale>
                                    <p:animScale>
                                      <p:cBhvr>
                                        <p:cTn id="18" dur="83" decel="50000">
                                          <p:stCondLst>
                                            <p:cond delay="834"/>
                                          </p:stCondLst>
                                        </p:cTn>
                                        <p:tgtEl>
                                          <p:spTgt spid="1028"/>
                                        </p:tgtEl>
                                      </p:cBhvr>
                                      <p:to x="100000" y="100000"/>
                                    </p:animScale>
                                    <p:animScale>
                                      <p:cBhvr>
                                        <p:cTn id="19" dur="13">
                                          <p:stCondLst>
                                            <p:cond delay="904"/>
                                          </p:stCondLst>
                                        </p:cTn>
                                        <p:tgtEl>
                                          <p:spTgt spid="1028"/>
                                        </p:tgtEl>
                                      </p:cBhvr>
                                      <p:to x="100000" y="95000"/>
                                    </p:animScale>
                                    <p:animScale>
                                      <p:cBhvr>
                                        <p:cTn id="20" dur="83" decel="50000">
                                          <p:stCondLst>
                                            <p:cond delay="917"/>
                                          </p:stCondLst>
                                        </p:cTn>
                                        <p:tgtEl>
                                          <p:spTgt spid="102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28"/>
                                        </p:tgtEl>
                                      </p:cBhvr>
                                    </p:animEffect>
                                    <p:set>
                                      <p:cBhvr>
                                        <p:cTn id="56" dur="1" fill="hold">
                                          <p:stCondLst>
                                            <p:cond delay="4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cons.iconarchive.com/icons/icojam/blue-bits/256/databa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13513" y="4077386"/>
            <a:ext cx="2008680" cy="2448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cons.iconarchive.com/icons/icojam/blue-bits/256/mail-icon.png"/>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99481" y="4652799"/>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19552" y="449318"/>
            <a:ext cx="8748547" cy="58568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Yanone Kaffeesatz Regular" panose="02000000000000000000" pitchFamily="2" charset="0"/>
            </a:endParaRPr>
          </a:p>
        </p:txBody>
      </p:sp>
      <p:sp>
        <p:nvSpPr>
          <p:cNvPr id="4" name="Rectangle 3"/>
          <p:cNvSpPr/>
          <p:nvPr/>
        </p:nvSpPr>
        <p:spPr>
          <a:xfrm>
            <a:off x="3670737" y="1655491"/>
            <a:ext cx="7435171" cy="1969770"/>
          </a:xfrm>
          <a:prstGeom prst="rect">
            <a:avLst/>
          </a:prstGeom>
        </p:spPr>
        <p:txBody>
          <a:bodyPr wrap="square">
            <a:spAutoFit/>
          </a:bodyPr>
          <a:lstStyle/>
          <a:p>
            <a:r>
              <a:rPr lang="de-CH" sz="2000" dirty="0">
                <a:solidFill>
                  <a:schemeClr val="tx2"/>
                </a:solidFill>
                <a:latin typeface="Yanone Kaffeesatz Regular" panose="02000000000000000000" pitchFamily="2" charset="0"/>
                <a:cs typeface="Consolas" panose="020B0609020204030204" pitchFamily="49" charset="0"/>
              </a:rPr>
              <a:t>AcquireVanillaFromGovernmentServiceAsync()</a:t>
            </a:r>
            <a:r>
              <a:rPr lang="de-CH" sz="2000" dirty="0">
                <a:latin typeface="Yanone Kaffeesatz Regular" panose="02000000000000000000" pitchFamily="2" charset="0"/>
                <a:cs typeface="Consolas" panose="020B0609020204030204" pitchFamily="49" charset="0"/>
              </a:rPr>
              <a:t>.</a:t>
            </a:r>
            <a:r>
              <a:rPr lang="de-CH" sz="2000" dirty="0">
                <a:solidFill>
                  <a:schemeClr val="accent4"/>
                </a:solidFill>
                <a:latin typeface="Yanone Kaffeesatz Regular" panose="02000000000000000000" pitchFamily="2" charset="0"/>
                <a:cs typeface="Consolas" panose="020B0609020204030204" pitchFamily="49" charset="0"/>
              </a:rPr>
              <a:t>Result</a:t>
            </a:r>
            <a:r>
              <a:rPr lang="de-CH" sz="2000" dirty="0">
                <a:latin typeface="Yanone Kaffeesatz Regular" panose="02000000000000000000" pitchFamily="2" charset="0"/>
                <a:cs typeface="Consolas" panose="020B0609020204030204" pitchFamily="49" charset="0"/>
              </a:rPr>
              <a:t>;</a:t>
            </a:r>
          </a:p>
          <a:p>
            <a:endParaRPr lang="de-CH" sz="1400" dirty="0">
              <a:latin typeface="Yanone Kaffeesatz Regular" panose="02000000000000000000" pitchFamily="2" charset="0"/>
              <a:cs typeface="Consolas" panose="020B0609020204030204" pitchFamily="49" charset="0"/>
            </a:endParaRPr>
          </a:p>
          <a:p>
            <a:r>
              <a:rPr lang="en-US" sz="20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2000" dirty="0">
                <a:solidFill>
                  <a:schemeClr val="tx2"/>
                </a:solidFill>
                <a:latin typeface="Yanone Kaffeesatz Regular" panose="02000000000000000000" pitchFamily="2" charset="0"/>
                <a:cs typeface="Consolas" panose="020B0609020204030204" pitchFamily="49" charset="0"/>
              </a:rPr>
              <a:t>()</a:t>
            </a:r>
            <a:r>
              <a:rPr lang="en-US" sz="2000" dirty="0">
                <a:latin typeface="Yanone Kaffeesatz Regular" panose="02000000000000000000" pitchFamily="2" charset="0"/>
                <a:cs typeface="Consolas" panose="020B0609020204030204" pitchFamily="49" charset="0"/>
              </a:rPr>
              <a:t>.</a:t>
            </a:r>
            <a:r>
              <a:rPr lang="en-US" sz="2000" dirty="0">
                <a:solidFill>
                  <a:schemeClr val="accent4"/>
                </a:solidFill>
                <a:latin typeface="Yanone Kaffeesatz Regular" panose="02000000000000000000" pitchFamily="2" charset="0"/>
                <a:cs typeface="Consolas" panose="020B0609020204030204" pitchFamily="49" charset="0"/>
              </a:rPr>
              <a:t>Wait()</a:t>
            </a:r>
            <a:r>
              <a:rPr lang="en-US" sz="2000" dirty="0">
                <a:latin typeface="Yanone Kaffeesatz Regular" panose="02000000000000000000" pitchFamily="2" charset="0"/>
                <a:cs typeface="Consolas" panose="020B0609020204030204" pitchFamily="49" charset="0"/>
              </a:rPr>
              <a:t>;</a:t>
            </a:r>
          </a:p>
          <a:p>
            <a:endParaRPr lang="en-US" sz="1400" dirty="0">
              <a:latin typeface="Yanone Kaffeesatz Regular" panose="02000000000000000000" pitchFamily="2" charset="0"/>
              <a:cs typeface="Consolas" panose="020B0609020204030204" pitchFamily="49" charset="0"/>
            </a:endParaRPr>
          </a:p>
          <a:p>
            <a:r>
              <a:rPr lang="en-US" sz="20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2000" dirty="0">
                <a:solidFill>
                  <a:schemeClr val="tx2"/>
                </a:solidFill>
                <a:latin typeface="Yanone Kaffeesatz Regular" panose="02000000000000000000" pitchFamily="2" charset="0"/>
                <a:cs typeface="Consolas" panose="020B0609020204030204" pitchFamily="49" charset="0"/>
              </a:rPr>
              <a:t>()</a:t>
            </a:r>
            <a:r>
              <a:rPr lang="en-US" sz="2000" dirty="0">
                <a:latin typeface="Yanone Kaffeesatz Regular" panose="02000000000000000000" pitchFamily="2" charset="0"/>
                <a:cs typeface="Consolas" panose="020B0609020204030204" pitchFamily="49" charset="0"/>
              </a:rPr>
              <a:t>.</a:t>
            </a:r>
            <a:r>
              <a:rPr lang="en-US" sz="2000" dirty="0">
                <a:solidFill>
                  <a:schemeClr val="accent4"/>
                </a:solidFill>
                <a:latin typeface="Yanone Kaffeesatz Regular" panose="02000000000000000000" pitchFamily="2" charset="0"/>
                <a:cs typeface="Consolas" panose="020B0609020204030204" pitchFamily="49" charset="0"/>
              </a:rPr>
              <a:t>Result</a:t>
            </a:r>
            <a:r>
              <a:rPr lang="en-US" sz="2000" dirty="0">
                <a:latin typeface="Yanone Kaffeesatz Regular" panose="02000000000000000000" pitchFamily="2" charset="0"/>
                <a:cs typeface="Consolas" panose="020B0609020204030204" pitchFamily="49" charset="0"/>
              </a:rPr>
              <a:t>;</a:t>
            </a:r>
          </a:p>
          <a:p>
            <a:endParaRPr lang="en-US" sz="1400" dirty="0">
              <a:latin typeface="Yanone Kaffeesatz Regular" panose="02000000000000000000" pitchFamily="2" charset="0"/>
              <a:cs typeface="Consolas" panose="020B0609020204030204" pitchFamily="49" charset="0"/>
            </a:endParaRPr>
          </a:p>
          <a:p>
            <a:r>
              <a:rPr lang="en-US" sz="20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2000" dirty="0">
                <a:solidFill>
                  <a:schemeClr val="tx2"/>
                </a:solidFill>
                <a:latin typeface="Yanone Kaffeesatz Regular" panose="02000000000000000000" pitchFamily="2" charset="0"/>
                <a:cs typeface="Consolas" panose="020B0609020204030204" pitchFamily="49" charset="0"/>
              </a:rPr>
              <a:t>()</a:t>
            </a:r>
            <a:r>
              <a:rPr lang="en-US" sz="2000" dirty="0">
                <a:latin typeface="Yanone Kaffeesatz Regular" panose="02000000000000000000" pitchFamily="2" charset="0"/>
                <a:cs typeface="Consolas" panose="020B0609020204030204" pitchFamily="49" charset="0"/>
              </a:rPr>
              <a:t>.</a:t>
            </a:r>
            <a:r>
              <a:rPr lang="en-US" sz="2000" dirty="0">
                <a:solidFill>
                  <a:schemeClr val="accent4"/>
                </a:solidFill>
                <a:latin typeface="Yanone Kaffeesatz Regular" panose="02000000000000000000" pitchFamily="2" charset="0"/>
                <a:cs typeface="Consolas" panose="020B0609020204030204" pitchFamily="49" charset="0"/>
              </a:rPr>
              <a:t>Wait()</a:t>
            </a:r>
            <a:r>
              <a:rPr lang="en-US" sz="2000" dirty="0">
                <a:latin typeface="Yanone Kaffeesatz Regular" panose="02000000000000000000" pitchFamily="2" charset="0"/>
                <a:cs typeface="Consolas" panose="020B0609020204030204" pitchFamily="49" charset="0"/>
              </a:rPr>
              <a:t>;</a:t>
            </a:r>
            <a:endParaRPr lang="de-CH" sz="2000" dirty="0">
              <a:latin typeface="Yanone Kaffeesatz Regular" panose="02000000000000000000" pitchFamily="2" charset="0"/>
              <a:cs typeface="Consolas" panose="020B0609020204030204" pitchFamily="49" charset="0"/>
            </a:endParaRPr>
          </a:p>
        </p:txBody>
      </p:sp>
      <p:cxnSp>
        <p:nvCxnSpPr>
          <p:cNvPr id="6" name="Straight Arrow Connector 5"/>
          <p:cNvCxnSpPr/>
          <p:nvPr/>
        </p:nvCxnSpPr>
        <p:spPr>
          <a:xfrm>
            <a:off x="3576145" y="1655491"/>
            <a:ext cx="0" cy="1701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1497724"/>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2078367"/>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icons.iconarchive.com/icons/icojam/blue-bits/256/mail-icon.pn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19553" y="3686816"/>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76145" y="621227"/>
            <a:ext cx="1560042" cy="523220"/>
          </a:xfrm>
          <a:prstGeom prst="rect">
            <a:avLst/>
          </a:prstGeom>
          <a:noFill/>
        </p:spPr>
        <p:txBody>
          <a:bodyPr wrap="none" rtlCol="0">
            <a:spAutoFit/>
          </a:bodyPr>
          <a:lstStyle/>
          <a:p>
            <a:r>
              <a:rPr lang="en-US" sz="2800" dirty="0">
                <a:solidFill>
                  <a:schemeClr val="accent4"/>
                </a:solidFill>
                <a:latin typeface="Yanone Kaffeesatz Regular" panose="02000000000000000000" pitchFamily="2" charset="0"/>
                <a:ea typeface="Microsoft JhengHei" panose="020B0604030504040204" pitchFamily="34" charset="-120"/>
              </a:rPr>
              <a:t>Void</a:t>
            </a:r>
            <a:r>
              <a:rPr lang="en-US" sz="2800" dirty="0">
                <a:latin typeface="Yanone Kaffeesatz Regular" panose="02000000000000000000" pitchFamily="2" charset="0"/>
                <a:ea typeface="Microsoft JhengHei" panose="020B0604030504040204" pitchFamily="34" charset="-120"/>
              </a:rPr>
              <a:t> </a:t>
            </a:r>
            <a:r>
              <a:rPr lang="en-US" sz="2800" dirty="0">
                <a:solidFill>
                  <a:schemeClr val="tx2"/>
                </a:solidFill>
                <a:latin typeface="Yanone Kaffeesatz Regular" panose="02000000000000000000" pitchFamily="2" charset="0"/>
                <a:ea typeface="Microsoft JhengHei" panose="020B0604030504040204" pitchFamily="34" charset="-120"/>
              </a:rPr>
              <a:t>Handler</a:t>
            </a:r>
            <a:endParaRPr lang="de-CH" sz="2800" dirty="0">
              <a:solidFill>
                <a:schemeClr val="tx2"/>
              </a:solidFill>
              <a:latin typeface="Yanone Kaffeesatz Regular" panose="02000000000000000000" pitchFamily="2" charset="0"/>
              <a:ea typeface="Microsoft JhengHei" panose="020B0604030504040204" pitchFamily="34" charset="-120"/>
            </a:endParaRPr>
          </a:p>
        </p:txBody>
      </p:sp>
      <p:sp>
        <p:nvSpPr>
          <p:cNvPr id="2" name="Lightning Bolt 1"/>
          <p:cNvSpPr/>
          <p:nvPr/>
        </p:nvSpPr>
        <p:spPr>
          <a:xfrm>
            <a:off x="2945472" y="2691680"/>
            <a:ext cx="536081" cy="48577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Yanone Kaffeesatz Regular" panose="02000000000000000000" pitchFamily="2" charset="0"/>
            </a:endParaRPr>
          </a:p>
        </p:txBody>
      </p:sp>
    </p:spTree>
    <p:extLst>
      <p:ext uri="{BB962C8B-B14F-4D97-AF65-F5344CB8AC3E}">
        <p14:creationId xmlns:p14="http://schemas.microsoft.com/office/powerpoint/2010/main" val="252307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091 0.00093 L 0.00091 0.00093 C -0.00117 0.00417 -0.00325 0.00741 -0.00534 0.01065 C -0.00612 0.01157 -0.00703 0.01227 -0.00768 0.01343 C -0.00859 0.01458 -0.00911 0.01667 -0.01002 0.01759 C -0.01133 0.01852 -0.01276 0.01829 -0.01393 0.01898 C -0.01588 0.01968 -0.01771 0.0206 -0.0194 0.02176 C -0.02057 0.02245 -0.02148 0.02361 -0.02252 0.02454 C -0.03281 0.03241 -0.01823 0.01852 -0.03737 0.03843 C -0.0388 0.03958 -0.03997 0.0412 -0.04127 0.04259 C -0.0431 0.04444 -0.04492 0.0463 -0.04674 0.04815 C -0.04857 0.05 -0.05052 0.05162 -0.05221 0.0537 C -0.05377 0.05556 -0.05534 0.05741 -0.0569 0.05926 C -0.05872 0.06111 -0.06068 0.06273 -0.06237 0.06481 C -0.0638 0.06643 -0.06484 0.06875 -0.06627 0.07037 C -0.0681 0.07199 -0.07005 0.07292 -0.07174 0.07454 C -0.07318 0.07569 -0.07435 0.07755 -0.07565 0.0787 C -0.07721 0.07986 -0.07891 0.08009 -0.08034 0.08148 C -0.08203 0.08287 -0.08346 0.08518 -0.08502 0.08704 C -0.08685 0.08889 -0.0888 0.09051 -0.09049 0.09259 C -0.09167 0.09375 -0.09258 0.0956 -0.09362 0.09676 C -0.09544 0.09838 -0.09739 0.09931 -0.09909 0.10093 C -0.10742 0.10787 -0.1026 0.10509 -0.10846 0.10787 C -0.11068 0.11157 -0.11133 0.11319 -0.11393 0.1162 C -0.11497 0.11736 -0.11614 0.11782 -0.11706 0.11898 C -0.11797 0.12014 -0.11862 0.12176 -0.1194 0.12315 C -0.12044 0.12454 -0.12148 0.12593 -0.12252 0.12731 C -0.12982 0.13657 -0.12031 0.12454 -0.12721 0.13148 C -0.12891 0.1331 -0.13021 0.13588 -0.1319 0.13704 C -0.13268 0.1375 -0.13359 0.13773 -0.13424 0.13843 C -0.13542 0.13912 -0.13633 0.14051 -0.13737 0.1412 C -0.14114 0.14329 -0.1444 0.14259 -0.14831 0.14259 L -0.14831 0.1412 " pathEditMode="relative" ptsTypes="AAAAAAAAAAAAAAAAAAAAAAAAAAAAAAAAA">
                                      <p:cBhvr>
                                        <p:cTn id="32" dur="2000" fill="hold"/>
                                        <p:tgtEl>
                                          <p:spTgt spid="14"/>
                                        </p:tgtEl>
                                        <p:attrNameLst>
                                          <p:attrName>ppt_x</p:attrName>
                                          <p:attrName>ppt_y</p:attrName>
                                        </p:attrNameLst>
                                      </p:cBhvr>
                                    </p:animMotion>
                                  </p:childTnLst>
                                </p:cTn>
                              </p:par>
                            </p:childTnLst>
                          </p:cTn>
                        </p:par>
                        <p:par>
                          <p:cTn id="33" fill="hold">
                            <p:stCondLst>
                              <p:cond delay="2000"/>
                            </p:stCondLst>
                            <p:childTnLst>
                              <p:par>
                                <p:cTn id="34" presetID="1" presetClass="exit" presetSubtype="0" fill="hold" nodeType="afterEffect">
                                  <p:stCondLst>
                                    <p:cond delay="0"/>
                                  </p:stCondLst>
                                  <p:childTnLst>
                                    <p:set>
                                      <p:cBhvr>
                                        <p:cTn id="35"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cons.iconarchive.com/icons/icojam/blue-bits/256/databa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13513" y="4077386"/>
            <a:ext cx="2008680" cy="2448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cons.iconarchive.com/icons/icojam/blue-bits/256/mail-icon.png"/>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99481" y="4652799"/>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19552" y="449318"/>
            <a:ext cx="8748547" cy="58568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Yanone Kaffeesatz Regular" panose="02000000000000000000" pitchFamily="2" charset="0"/>
            </a:endParaRPr>
          </a:p>
        </p:txBody>
      </p:sp>
      <p:sp>
        <p:nvSpPr>
          <p:cNvPr id="4" name="Rectangle 3"/>
          <p:cNvSpPr/>
          <p:nvPr/>
        </p:nvSpPr>
        <p:spPr>
          <a:xfrm>
            <a:off x="3670738" y="1655491"/>
            <a:ext cx="7144408" cy="1969770"/>
          </a:xfrm>
          <a:prstGeom prst="rect">
            <a:avLst/>
          </a:prstGeom>
        </p:spPr>
        <p:txBody>
          <a:bodyPr wrap="square">
            <a:spAutoFit/>
          </a:bodyPr>
          <a:lstStyle/>
          <a:p>
            <a:r>
              <a:rPr lang="de-CH" sz="2000" dirty="0">
                <a:solidFill>
                  <a:schemeClr val="accent4"/>
                </a:solidFill>
                <a:latin typeface="Yanone Kaffeesatz Regular" panose="02000000000000000000" pitchFamily="2" charset="0"/>
                <a:cs typeface="Consolas" panose="020B0609020204030204" pitchFamily="49" charset="0"/>
              </a:rPr>
              <a:t>await</a:t>
            </a:r>
            <a:r>
              <a:rPr lang="de-CH" sz="2000" dirty="0">
                <a:latin typeface="Yanone Kaffeesatz Regular" panose="02000000000000000000" pitchFamily="2" charset="0"/>
                <a:cs typeface="Consolas" panose="020B0609020204030204" pitchFamily="49" charset="0"/>
              </a:rPr>
              <a:t> </a:t>
            </a:r>
            <a:r>
              <a:rPr lang="de-CH" sz="2000" dirty="0">
                <a:solidFill>
                  <a:schemeClr val="tx2"/>
                </a:solidFill>
                <a:latin typeface="Yanone Kaffeesatz Regular" panose="02000000000000000000" pitchFamily="2" charset="0"/>
                <a:cs typeface="Consolas" panose="020B0609020204030204" pitchFamily="49" charset="0"/>
              </a:rPr>
              <a:t>AcquireVanillaFromGovernmentServiceAsync();</a:t>
            </a:r>
          </a:p>
          <a:p>
            <a:endParaRPr lang="de-CH" sz="1400" dirty="0">
              <a:latin typeface="Yanone Kaffeesatz Regular" panose="02000000000000000000" pitchFamily="2" charset="0"/>
              <a:cs typeface="Consolas" panose="020B0609020204030204" pitchFamily="49" charset="0"/>
            </a:endParaRPr>
          </a:p>
          <a:p>
            <a:r>
              <a:rPr lang="de-CH" sz="2000" dirty="0">
                <a:solidFill>
                  <a:schemeClr val="accent4"/>
                </a:solidFill>
                <a:latin typeface="Yanone Kaffeesatz Regular" panose="02000000000000000000" pitchFamily="2" charset="0"/>
                <a:cs typeface="Consolas" panose="020B0609020204030204" pitchFamily="49" charset="0"/>
              </a:rPr>
              <a:t>await</a:t>
            </a:r>
            <a:r>
              <a:rPr lang="de-CH" sz="2000" dirty="0">
                <a:latin typeface="Yanone Kaffeesatz Regular" panose="02000000000000000000" pitchFamily="2" charset="0"/>
                <a:cs typeface="Consolas" panose="020B0609020204030204" pitchFamily="49" charset="0"/>
              </a:rPr>
              <a:t> </a:t>
            </a:r>
            <a:r>
              <a:rPr lang="en-US" sz="20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2000" dirty="0">
                <a:solidFill>
                  <a:schemeClr val="tx2"/>
                </a:solidFill>
                <a:latin typeface="Yanone Kaffeesatz Regular" panose="02000000000000000000" pitchFamily="2" charset="0"/>
                <a:cs typeface="Consolas" panose="020B0609020204030204" pitchFamily="49" charset="0"/>
              </a:rPr>
              <a:t>();</a:t>
            </a:r>
          </a:p>
          <a:p>
            <a:endParaRPr lang="en-US" sz="1400" dirty="0">
              <a:latin typeface="Yanone Kaffeesatz Regular" panose="02000000000000000000" pitchFamily="2" charset="0"/>
              <a:cs typeface="Consolas" panose="020B0609020204030204" pitchFamily="49" charset="0"/>
            </a:endParaRPr>
          </a:p>
          <a:p>
            <a:r>
              <a:rPr lang="en-US" sz="2000" dirty="0">
                <a:solidFill>
                  <a:schemeClr val="accent4"/>
                </a:solidFill>
                <a:latin typeface="Yanone Kaffeesatz Regular" panose="02000000000000000000" pitchFamily="2" charset="0"/>
                <a:cs typeface="Consolas" panose="020B0609020204030204" pitchFamily="49" charset="0"/>
              </a:rPr>
              <a:t>await</a:t>
            </a:r>
            <a:r>
              <a:rPr lang="en-US" sz="2000" dirty="0">
                <a:latin typeface="Yanone Kaffeesatz Regular" panose="02000000000000000000" pitchFamily="2" charset="0"/>
                <a:cs typeface="Consolas" panose="020B0609020204030204" pitchFamily="49" charset="0"/>
              </a:rPr>
              <a:t> </a:t>
            </a:r>
            <a:r>
              <a:rPr lang="en-US" sz="20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2000" dirty="0">
                <a:solidFill>
                  <a:schemeClr val="tx2"/>
                </a:solidFill>
                <a:latin typeface="Yanone Kaffeesatz Regular" panose="02000000000000000000" pitchFamily="2" charset="0"/>
                <a:cs typeface="Consolas" panose="020B0609020204030204" pitchFamily="49" charset="0"/>
              </a:rPr>
              <a:t>();</a:t>
            </a:r>
          </a:p>
          <a:p>
            <a:endParaRPr lang="en-US" sz="1400" dirty="0">
              <a:latin typeface="Yanone Kaffeesatz Regular" panose="02000000000000000000" pitchFamily="2" charset="0"/>
              <a:cs typeface="Consolas" panose="020B0609020204030204" pitchFamily="49" charset="0"/>
            </a:endParaRPr>
          </a:p>
          <a:p>
            <a:r>
              <a:rPr lang="en-US" sz="2000" dirty="0">
                <a:solidFill>
                  <a:schemeClr val="accent4"/>
                </a:solidFill>
                <a:latin typeface="Yanone Kaffeesatz Regular" panose="02000000000000000000" pitchFamily="2" charset="0"/>
                <a:cs typeface="Consolas" panose="020B0609020204030204" pitchFamily="49" charset="0"/>
              </a:rPr>
              <a:t>await</a:t>
            </a:r>
            <a:r>
              <a:rPr lang="en-US" sz="2000" dirty="0">
                <a:latin typeface="Yanone Kaffeesatz Regular" panose="02000000000000000000" pitchFamily="2" charset="0"/>
                <a:cs typeface="Consolas" panose="020B0609020204030204" pitchFamily="49" charset="0"/>
              </a:rPr>
              <a:t> </a:t>
            </a:r>
            <a:r>
              <a:rPr lang="en-US" sz="20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2000" dirty="0">
                <a:solidFill>
                  <a:schemeClr val="tx2"/>
                </a:solidFill>
                <a:latin typeface="Yanone Kaffeesatz Regular" panose="02000000000000000000" pitchFamily="2" charset="0"/>
                <a:cs typeface="Consolas" panose="020B0609020204030204" pitchFamily="49" charset="0"/>
              </a:rPr>
              <a:t>();</a:t>
            </a:r>
            <a:endParaRPr lang="de-CH" sz="2000" dirty="0">
              <a:solidFill>
                <a:schemeClr val="tx2"/>
              </a:solidFill>
              <a:latin typeface="Yanone Kaffeesatz Regular" panose="02000000000000000000" pitchFamily="2" charset="0"/>
              <a:cs typeface="Consolas" panose="020B0609020204030204" pitchFamily="49" charset="0"/>
            </a:endParaRPr>
          </a:p>
        </p:txBody>
      </p:sp>
      <p:cxnSp>
        <p:nvCxnSpPr>
          <p:cNvPr id="6" name="Straight Arrow Connector 5"/>
          <p:cNvCxnSpPr/>
          <p:nvPr/>
        </p:nvCxnSpPr>
        <p:spPr>
          <a:xfrm>
            <a:off x="3576145" y="1655491"/>
            <a:ext cx="0" cy="526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1497724"/>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icons.iconarchive.com/icons/icojam/blue-bits/256/mail-icon.png"/>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2719553" y="3686816"/>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76145" y="621227"/>
            <a:ext cx="2247731" cy="523220"/>
          </a:xfrm>
          <a:prstGeom prst="rect">
            <a:avLst/>
          </a:prstGeom>
          <a:noFill/>
        </p:spPr>
        <p:txBody>
          <a:bodyPr wrap="none" rtlCol="0">
            <a:spAutoFit/>
          </a:bodyPr>
          <a:lstStyle/>
          <a:p>
            <a:r>
              <a:rPr lang="en-US" sz="2800" dirty="0" err="1">
                <a:solidFill>
                  <a:schemeClr val="accent4"/>
                </a:solidFill>
                <a:latin typeface="Yanone Kaffeesatz Regular" panose="02000000000000000000" pitchFamily="2" charset="0"/>
                <a:ea typeface="Microsoft JhengHei" panose="020B0604030504040204" pitchFamily="34" charset="-120"/>
              </a:rPr>
              <a:t>Async</a:t>
            </a:r>
            <a:r>
              <a:rPr lang="en-US" sz="2800" dirty="0">
                <a:solidFill>
                  <a:schemeClr val="accent4"/>
                </a:solidFill>
                <a:latin typeface="Yanone Kaffeesatz Regular" panose="02000000000000000000" pitchFamily="2" charset="0"/>
                <a:ea typeface="Microsoft JhengHei" panose="020B0604030504040204" pitchFamily="34" charset="-120"/>
              </a:rPr>
              <a:t> void</a:t>
            </a:r>
            <a:r>
              <a:rPr lang="en-US" sz="2800" dirty="0">
                <a:solidFill>
                  <a:schemeClr val="accent1"/>
                </a:solidFill>
                <a:latin typeface="Yanone Kaffeesatz Regular" panose="02000000000000000000" pitchFamily="2" charset="0"/>
                <a:ea typeface="Microsoft JhengHei" panose="020B0604030504040204" pitchFamily="34" charset="-120"/>
              </a:rPr>
              <a:t> </a:t>
            </a:r>
            <a:r>
              <a:rPr lang="en-US" sz="2800" dirty="0">
                <a:solidFill>
                  <a:schemeClr val="tx2"/>
                </a:solidFill>
                <a:latin typeface="Yanone Kaffeesatz Regular" panose="02000000000000000000" pitchFamily="2" charset="0"/>
                <a:ea typeface="Microsoft JhengHei" panose="020B0604030504040204" pitchFamily="34" charset="-120"/>
              </a:rPr>
              <a:t>Handler</a:t>
            </a:r>
            <a:endParaRPr lang="de-CH" sz="2800" dirty="0">
              <a:solidFill>
                <a:schemeClr val="tx2"/>
              </a:solidFill>
              <a:latin typeface="Yanone Kaffeesatz Regular" panose="02000000000000000000" pitchFamily="2" charset="0"/>
              <a:ea typeface="Microsoft JhengHei" panose="020B0604030504040204" pitchFamily="34" charset="-120"/>
            </a:endParaRPr>
          </a:p>
        </p:txBody>
      </p:sp>
    </p:spTree>
    <p:extLst>
      <p:ext uri="{BB962C8B-B14F-4D97-AF65-F5344CB8AC3E}">
        <p14:creationId xmlns:p14="http://schemas.microsoft.com/office/powerpoint/2010/main" val="322889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290">
                                          <p:stCondLst>
                                            <p:cond delay="0"/>
                                          </p:stCondLst>
                                        </p:cTn>
                                        <p:tgtEl>
                                          <p:spTgt spid="1028"/>
                                        </p:tgtEl>
                                      </p:cBhvr>
                                    </p:animEffect>
                                    <p:anim calcmode="lin" valueType="num">
                                      <p:cBhvr>
                                        <p:cTn id="8" dur="911"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02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02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028"/>
                                        </p:tgtEl>
                                        <p:attrNameLst>
                                          <p:attrName>ppt_y</p:attrName>
                                        </p:attrNameLst>
                                      </p:cBhvr>
                                      <p:tavLst>
                                        <p:tav tm="0" fmla="#ppt_y-sin(pi*$)/81">
                                          <p:val>
                                            <p:fltVal val="0"/>
                                          </p:val>
                                        </p:tav>
                                        <p:tav tm="100000">
                                          <p:val>
                                            <p:fltVal val="1"/>
                                          </p:val>
                                        </p:tav>
                                      </p:tavLst>
                                    </p:anim>
                                    <p:animScale>
                                      <p:cBhvr>
                                        <p:cTn id="13" dur="13">
                                          <p:stCondLst>
                                            <p:cond delay="325"/>
                                          </p:stCondLst>
                                        </p:cTn>
                                        <p:tgtEl>
                                          <p:spTgt spid="1028"/>
                                        </p:tgtEl>
                                      </p:cBhvr>
                                      <p:to x="100000" y="60000"/>
                                    </p:animScale>
                                    <p:animScale>
                                      <p:cBhvr>
                                        <p:cTn id="14" dur="83" decel="50000">
                                          <p:stCondLst>
                                            <p:cond delay="338"/>
                                          </p:stCondLst>
                                        </p:cTn>
                                        <p:tgtEl>
                                          <p:spTgt spid="1028"/>
                                        </p:tgtEl>
                                      </p:cBhvr>
                                      <p:to x="100000" y="100000"/>
                                    </p:animScale>
                                    <p:animScale>
                                      <p:cBhvr>
                                        <p:cTn id="15" dur="13">
                                          <p:stCondLst>
                                            <p:cond delay="656"/>
                                          </p:stCondLst>
                                        </p:cTn>
                                        <p:tgtEl>
                                          <p:spTgt spid="1028"/>
                                        </p:tgtEl>
                                      </p:cBhvr>
                                      <p:to x="100000" y="80000"/>
                                    </p:animScale>
                                    <p:animScale>
                                      <p:cBhvr>
                                        <p:cTn id="16" dur="83" decel="50000">
                                          <p:stCondLst>
                                            <p:cond delay="669"/>
                                          </p:stCondLst>
                                        </p:cTn>
                                        <p:tgtEl>
                                          <p:spTgt spid="1028"/>
                                        </p:tgtEl>
                                      </p:cBhvr>
                                      <p:to x="100000" y="100000"/>
                                    </p:animScale>
                                    <p:animScale>
                                      <p:cBhvr>
                                        <p:cTn id="17" dur="13">
                                          <p:stCondLst>
                                            <p:cond delay="821"/>
                                          </p:stCondLst>
                                        </p:cTn>
                                        <p:tgtEl>
                                          <p:spTgt spid="1028"/>
                                        </p:tgtEl>
                                      </p:cBhvr>
                                      <p:to x="100000" y="90000"/>
                                    </p:animScale>
                                    <p:animScale>
                                      <p:cBhvr>
                                        <p:cTn id="18" dur="83" decel="50000">
                                          <p:stCondLst>
                                            <p:cond delay="834"/>
                                          </p:stCondLst>
                                        </p:cTn>
                                        <p:tgtEl>
                                          <p:spTgt spid="1028"/>
                                        </p:tgtEl>
                                      </p:cBhvr>
                                      <p:to x="100000" y="100000"/>
                                    </p:animScale>
                                    <p:animScale>
                                      <p:cBhvr>
                                        <p:cTn id="19" dur="13">
                                          <p:stCondLst>
                                            <p:cond delay="904"/>
                                          </p:stCondLst>
                                        </p:cTn>
                                        <p:tgtEl>
                                          <p:spTgt spid="1028"/>
                                        </p:tgtEl>
                                      </p:cBhvr>
                                      <p:to x="100000" y="95000"/>
                                    </p:animScale>
                                    <p:animScale>
                                      <p:cBhvr>
                                        <p:cTn id="20" dur="83" decel="50000">
                                          <p:stCondLst>
                                            <p:cond delay="917"/>
                                          </p:stCondLst>
                                        </p:cTn>
                                        <p:tgtEl>
                                          <p:spTgt spid="102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28"/>
                                        </p:tgtEl>
                                      </p:cBhvr>
                                    </p:animEffect>
                                    <p:set>
                                      <p:cBhvr>
                                        <p:cTn id="38" dur="1" fill="hold">
                                          <p:stCondLst>
                                            <p:cond delay="4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cons.iconarchive.com/icons/icojam/blue-bits/256/databa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13513" y="4077386"/>
            <a:ext cx="2008680" cy="2448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cons.iconarchive.com/icons/icojam/blue-bits/256/mail-icon.png"/>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99481" y="4652799"/>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19552" y="449318"/>
            <a:ext cx="8748547" cy="58568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Yanone Kaffeesatz Regular" panose="02000000000000000000" pitchFamily="2" charset="0"/>
            </a:endParaRPr>
          </a:p>
        </p:txBody>
      </p:sp>
      <p:sp>
        <p:nvSpPr>
          <p:cNvPr id="4" name="Rectangle 3"/>
          <p:cNvSpPr/>
          <p:nvPr/>
        </p:nvSpPr>
        <p:spPr>
          <a:xfrm>
            <a:off x="3670738" y="1655491"/>
            <a:ext cx="7144408" cy="1969770"/>
          </a:xfrm>
          <a:prstGeom prst="rect">
            <a:avLst/>
          </a:prstGeom>
        </p:spPr>
        <p:txBody>
          <a:bodyPr wrap="square">
            <a:spAutoFit/>
          </a:bodyPr>
          <a:lstStyle/>
          <a:p>
            <a:r>
              <a:rPr lang="de-CH" sz="2000" dirty="0">
                <a:solidFill>
                  <a:schemeClr val="accent4"/>
                </a:solidFill>
                <a:latin typeface="Yanone Kaffeesatz Regular" panose="02000000000000000000" pitchFamily="2" charset="0"/>
                <a:cs typeface="Consolas" panose="020B0609020204030204" pitchFamily="49" charset="0"/>
              </a:rPr>
              <a:t>await</a:t>
            </a:r>
            <a:r>
              <a:rPr lang="de-CH" sz="2000" dirty="0">
                <a:latin typeface="Yanone Kaffeesatz Regular" panose="02000000000000000000" pitchFamily="2" charset="0"/>
                <a:cs typeface="Consolas" panose="020B0609020204030204" pitchFamily="49" charset="0"/>
              </a:rPr>
              <a:t> </a:t>
            </a:r>
            <a:r>
              <a:rPr lang="de-CH" sz="2000" dirty="0">
                <a:solidFill>
                  <a:schemeClr val="tx2"/>
                </a:solidFill>
                <a:latin typeface="Yanone Kaffeesatz Regular" panose="02000000000000000000" pitchFamily="2" charset="0"/>
                <a:cs typeface="Consolas" panose="020B0609020204030204" pitchFamily="49" charset="0"/>
              </a:rPr>
              <a:t>AcquireVanillaFromGovernmentServiceAsync();</a:t>
            </a:r>
          </a:p>
          <a:p>
            <a:endParaRPr lang="de-CH" sz="1400" dirty="0">
              <a:latin typeface="Yanone Kaffeesatz Regular" panose="02000000000000000000" pitchFamily="2" charset="0"/>
              <a:cs typeface="Consolas" panose="020B0609020204030204" pitchFamily="49" charset="0"/>
            </a:endParaRPr>
          </a:p>
          <a:p>
            <a:r>
              <a:rPr lang="de-CH" sz="2000" dirty="0">
                <a:solidFill>
                  <a:schemeClr val="accent4"/>
                </a:solidFill>
                <a:latin typeface="Yanone Kaffeesatz Regular" panose="02000000000000000000" pitchFamily="2" charset="0"/>
                <a:cs typeface="Consolas" panose="020B0609020204030204" pitchFamily="49" charset="0"/>
              </a:rPr>
              <a:t>await</a:t>
            </a:r>
            <a:r>
              <a:rPr lang="de-CH" sz="2000" dirty="0">
                <a:latin typeface="Yanone Kaffeesatz Regular" panose="02000000000000000000" pitchFamily="2" charset="0"/>
                <a:cs typeface="Consolas" panose="020B0609020204030204" pitchFamily="49" charset="0"/>
              </a:rPr>
              <a:t> </a:t>
            </a:r>
            <a:r>
              <a:rPr lang="en-US" sz="20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2000" dirty="0">
                <a:solidFill>
                  <a:schemeClr val="tx2"/>
                </a:solidFill>
                <a:latin typeface="Yanone Kaffeesatz Regular" panose="02000000000000000000" pitchFamily="2" charset="0"/>
                <a:cs typeface="Consolas" panose="020B0609020204030204" pitchFamily="49" charset="0"/>
              </a:rPr>
              <a:t>();</a:t>
            </a:r>
          </a:p>
          <a:p>
            <a:endParaRPr lang="en-US" sz="1400" dirty="0">
              <a:latin typeface="Yanone Kaffeesatz Regular" panose="02000000000000000000" pitchFamily="2" charset="0"/>
              <a:cs typeface="Consolas" panose="020B0609020204030204" pitchFamily="49" charset="0"/>
            </a:endParaRPr>
          </a:p>
          <a:p>
            <a:r>
              <a:rPr lang="en-US" sz="2000" dirty="0">
                <a:solidFill>
                  <a:schemeClr val="accent4"/>
                </a:solidFill>
                <a:latin typeface="Yanone Kaffeesatz Regular" panose="02000000000000000000" pitchFamily="2" charset="0"/>
                <a:cs typeface="Consolas" panose="020B0609020204030204" pitchFamily="49" charset="0"/>
              </a:rPr>
              <a:t>await</a:t>
            </a:r>
            <a:r>
              <a:rPr lang="en-US" sz="2000" dirty="0">
                <a:latin typeface="Yanone Kaffeesatz Regular" panose="02000000000000000000" pitchFamily="2" charset="0"/>
                <a:cs typeface="Consolas" panose="020B0609020204030204" pitchFamily="49" charset="0"/>
              </a:rPr>
              <a:t> </a:t>
            </a:r>
            <a:r>
              <a:rPr lang="en-US" sz="20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2000" dirty="0">
                <a:solidFill>
                  <a:schemeClr val="tx2"/>
                </a:solidFill>
                <a:latin typeface="Yanone Kaffeesatz Regular" panose="02000000000000000000" pitchFamily="2" charset="0"/>
                <a:cs typeface="Consolas" panose="020B0609020204030204" pitchFamily="49" charset="0"/>
              </a:rPr>
              <a:t>();</a:t>
            </a:r>
          </a:p>
          <a:p>
            <a:endParaRPr lang="en-US" sz="1400" dirty="0">
              <a:latin typeface="Yanone Kaffeesatz Regular" panose="02000000000000000000" pitchFamily="2" charset="0"/>
              <a:cs typeface="Consolas" panose="020B0609020204030204" pitchFamily="49" charset="0"/>
            </a:endParaRPr>
          </a:p>
          <a:p>
            <a:r>
              <a:rPr lang="en-US" sz="2000" dirty="0">
                <a:solidFill>
                  <a:schemeClr val="accent4"/>
                </a:solidFill>
                <a:latin typeface="Yanone Kaffeesatz Regular" panose="02000000000000000000" pitchFamily="2" charset="0"/>
                <a:cs typeface="Consolas" panose="020B0609020204030204" pitchFamily="49" charset="0"/>
              </a:rPr>
              <a:t>await</a:t>
            </a:r>
            <a:r>
              <a:rPr lang="en-US" sz="2000" dirty="0">
                <a:latin typeface="Yanone Kaffeesatz Regular" panose="02000000000000000000" pitchFamily="2" charset="0"/>
                <a:cs typeface="Consolas" panose="020B0609020204030204" pitchFamily="49" charset="0"/>
              </a:rPr>
              <a:t> </a:t>
            </a:r>
            <a:r>
              <a:rPr lang="en-US" sz="20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2000" dirty="0">
                <a:solidFill>
                  <a:schemeClr val="tx2"/>
                </a:solidFill>
                <a:latin typeface="Yanone Kaffeesatz Regular" panose="02000000000000000000" pitchFamily="2" charset="0"/>
                <a:cs typeface="Consolas" panose="020B0609020204030204" pitchFamily="49" charset="0"/>
              </a:rPr>
              <a:t>();</a:t>
            </a:r>
            <a:endParaRPr lang="de-CH" sz="2000" dirty="0">
              <a:solidFill>
                <a:schemeClr val="tx2"/>
              </a:solidFill>
              <a:latin typeface="Yanone Kaffeesatz Regular" panose="02000000000000000000" pitchFamily="2" charset="0"/>
              <a:cs typeface="Consolas" panose="020B0609020204030204" pitchFamily="49" charset="0"/>
            </a:endParaRPr>
          </a:p>
        </p:txBody>
      </p:sp>
      <p:cxnSp>
        <p:nvCxnSpPr>
          <p:cNvPr id="6" name="Straight Arrow Connector 5"/>
          <p:cNvCxnSpPr/>
          <p:nvPr/>
        </p:nvCxnSpPr>
        <p:spPr>
          <a:xfrm>
            <a:off x="3576145" y="1655491"/>
            <a:ext cx="0" cy="5268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1497724"/>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icons.iconarchive.com/icons/icojam/blue-bits/256/mail-icon.png"/>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2719553" y="3686816"/>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76145" y="621227"/>
            <a:ext cx="2247731" cy="523220"/>
          </a:xfrm>
          <a:prstGeom prst="rect">
            <a:avLst/>
          </a:prstGeom>
          <a:noFill/>
        </p:spPr>
        <p:txBody>
          <a:bodyPr wrap="none" rtlCol="0">
            <a:spAutoFit/>
          </a:bodyPr>
          <a:lstStyle/>
          <a:p>
            <a:r>
              <a:rPr lang="en-US" sz="2800" dirty="0" err="1">
                <a:solidFill>
                  <a:schemeClr val="accent4"/>
                </a:solidFill>
                <a:latin typeface="Yanone Kaffeesatz Regular" panose="02000000000000000000" pitchFamily="2" charset="0"/>
                <a:ea typeface="Microsoft JhengHei" panose="020B0604030504040204" pitchFamily="34" charset="-120"/>
              </a:rPr>
              <a:t>Async</a:t>
            </a:r>
            <a:r>
              <a:rPr lang="en-US" sz="2800" dirty="0">
                <a:solidFill>
                  <a:schemeClr val="accent4"/>
                </a:solidFill>
                <a:latin typeface="Yanone Kaffeesatz Regular" panose="02000000000000000000" pitchFamily="2" charset="0"/>
                <a:ea typeface="Microsoft JhengHei" panose="020B0604030504040204" pitchFamily="34" charset="-120"/>
              </a:rPr>
              <a:t> void</a:t>
            </a:r>
            <a:r>
              <a:rPr lang="en-US" sz="2800" dirty="0">
                <a:latin typeface="Yanone Kaffeesatz Regular" panose="02000000000000000000" pitchFamily="2" charset="0"/>
                <a:ea typeface="Microsoft JhengHei" panose="020B0604030504040204" pitchFamily="34" charset="-120"/>
              </a:rPr>
              <a:t> </a:t>
            </a:r>
            <a:r>
              <a:rPr lang="en-US" sz="2800" dirty="0">
                <a:solidFill>
                  <a:schemeClr val="tx2"/>
                </a:solidFill>
                <a:latin typeface="Yanone Kaffeesatz Regular" panose="02000000000000000000" pitchFamily="2" charset="0"/>
                <a:ea typeface="Microsoft JhengHei" panose="020B0604030504040204" pitchFamily="34" charset="-120"/>
              </a:rPr>
              <a:t>Handler</a:t>
            </a:r>
            <a:endParaRPr lang="de-CH" sz="2800" dirty="0">
              <a:solidFill>
                <a:schemeClr val="tx2"/>
              </a:solidFill>
              <a:latin typeface="Yanone Kaffeesatz Regular" panose="02000000000000000000" pitchFamily="2" charset="0"/>
              <a:ea typeface="Microsoft JhengHei" panose="020B0604030504040204" pitchFamily="34" charset="-120"/>
            </a:endParaRPr>
          </a:p>
        </p:txBody>
      </p:sp>
      <p:sp>
        <p:nvSpPr>
          <p:cNvPr id="15" name="Lightning Bolt 14"/>
          <p:cNvSpPr/>
          <p:nvPr/>
        </p:nvSpPr>
        <p:spPr>
          <a:xfrm>
            <a:off x="2945472" y="2691680"/>
            <a:ext cx="536081" cy="48577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Yanone Kaffeesatz Regular" panose="02000000000000000000" pitchFamily="2" charset="0"/>
            </a:endParaRPr>
          </a:p>
        </p:txBody>
      </p:sp>
    </p:spTree>
    <p:extLst>
      <p:ext uri="{BB962C8B-B14F-4D97-AF65-F5344CB8AC3E}">
        <p14:creationId xmlns:p14="http://schemas.microsoft.com/office/powerpoint/2010/main" val="152830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290">
                                          <p:stCondLst>
                                            <p:cond delay="0"/>
                                          </p:stCondLst>
                                        </p:cTn>
                                        <p:tgtEl>
                                          <p:spTgt spid="1028"/>
                                        </p:tgtEl>
                                      </p:cBhvr>
                                    </p:animEffect>
                                    <p:anim calcmode="lin" valueType="num">
                                      <p:cBhvr>
                                        <p:cTn id="8" dur="911"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02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02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028"/>
                                        </p:tgtEl>
                                        <p:attrNameLst>
                                          <p:attrName>ppt_y</p:attrName>
                                        </p:attrNameLst>
                                      </p:cBhvr>
                                      <p:tavLst>
                                        <p:tav tm="0" fmla="#ppt_y-sin(pi*$)/81">
                                          <p:val>
                                            <p:fltVal val="0"/>
                                          </p:val>
                                        </p:tav>
                                        <p:tav tm="100000">
                                          <p:val>
                                            <p:fltVal val="1"/>
                                          </p:val>
                                        </p:tav>
                                      </p:tavLst>
                                    </p:anim>
                                    <p:animScale>
                                      <p:cBhvr>
                                        <p:cTn id="13" dur="13">
                                          <p:stCondLst>
                                            <p:cond delay="325"/>
                                          </p:stCondLst>
                                        </p:cTn>
                                        <p:tgtEl>
                                          <p:spTgt spid="1028"/>
                                        </p:tgtEl>
                                      </p:cBhvr>
                                      <p:to x="100000" y="60000"/>
                                    </p:animScale>
                                    <p:animScale>
                                      <p:cBhvr>
                                        <p:cTn id="14" dur="83" decel="50000">
                                          <p:stCondLst>
                                            <p:cond delay="338"/>
                                          </p:stCondLst>
                                        </p:cTn>
                                        <p:tgtEl>
                                          <p:spTgt spid="1028"/>
                                        </p:tgtEl>
                                      </p:cBhvr>
                                      <p:to x="100000" y="100000"/>
                                    </p:animScale>
                                    <p:animScale>
                                      <p:cBhvr>
                                        <p:cTn id="15" dur="13">
                                          <p:stCondLst>
                                            <p:cond delay="656"/>
                                          </p:stCondLst>
                                        </p:cTn>
                                        <p:tgtEl>
                                          <p:spTgt spid="1028"/>
                                        </p:tgtEl>
                                      </p:cBhvr>
                                      <p:to x="100000" y="80000"/>
                                    </p:animScale>
                                    <p:animScale>
                                      <p:cBhvr>
                                        <p:cTn id="16" dur="83" decel="50000">
                                          <p:stCondLst>
                                            <p:cond delay="669"/>
                                          </p:stCondLst>
                                        </p:cTn>
                                        <p:tgtEl>
                                          <p:spTgt spid="1028"/>
                                        </p:tgtEl>
                                      </p:cBhvr>
                                      <p:to x="100000" y="100000"/>
                                    </p:animScale>
                                    <p:animScale>
                                      <p:cBhvr>
                                        <p:cTn id="17" dur="13">
                                          <p:stCondLst>
                                            <p:cond delay="821"/>
                                          </p:stCondLst>
                                        </p:cTn>
                                        <p:tgtEl>
                                          <p:spTgt spid="1028"/>
                                        </p:tgtEl>
                                      </p:cBhvr>
                                      <p:to x="100000" y="90000"/>
                                    </p:animScale>
                                    <p:animScale>
                                      <p:cBhvr>
                                        <p:cTn id="18" dur="83" decel="50000">
                                          <p:stCondLst>
                                            <p:cond delay="834"/>
                                          </p:stCondLst>
                                        </p:cTn>
                                        <p:tgtEl>
                                          <p:spTgt spid="1028"/>
                                        </p:tgtEl>
                                      </p:cBhvr>
                                      <p:to x="100000" y="100000"/>
                                    </p:animScale>
                                    <p:animScale>
                                      <p:cBhvr>
                                        <p:cTn id="19" dur="13">
                                          <p:stCondLst>
                                            <p:cond delay="904"/>
                                          </p:stCondLst>
                                        </p:cTn>
                                        <p:tgtEl>
                                          <p:spTgt spid="1028"/>
                                        </p:tgtEl>
                                      </p:cBhvr>
                                      <p:to x="100000" y="95000"/>
                                    </p:animScale>
                                    <p:animScale>
                                      <p:cBhvr>
                                        <p:cTn id="20" dur="83" decel="50000">
                                          <p:stCondLst>
                                            <p:cond delay="917"/>
                                          </p:stCondLst>
                                        </p:cTn>
                                        <p:tgtEl>
                                          <p:spTgt spid="102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28"/>
                                        </p:tgtEl>
                                      </p:cBhvr>
                                    </p:animEffect>
                                    <p:set>
                                      <p:cBhvr>
                                        <p:cTn id="38" dur="1" fill="hold">
                                          <p:stCondLst>
                                            <p:cond delay="499"/>
                                          </p:stCondLst>
                                        </p:cTn>
                                        <p:tgtEl>
                                          <p:spTgt spid="102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467412" y="1571955"/>
            <a:ext cx="5270664" cy="3952998"/>
          </a:xfrm>
          <a:prstGeom prst="rect">
            <a:avLst/>
          </a:prstGeom>
        </p:spPr>
      </p:pic>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Version 5</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1" y="1952437"/>
            <a:ext cx="6494333"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Engine</a:t>
            </a:r>
            <a:endParaRPr lang="de-CH" dirty="0"/>
          </a:p>
        </p:txBody>
      </p:sp>
    </p:spTree>
    <p:extLst>
      <p:ext uri="{BB962C8B-B14F-4D97-AF65-F5344CB8AC3E}">
        <p14:creationId xmlns:p14="http://schemas.microsoft.com/office/powerpoint/2010/main" val="1225315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8830" y="549222"/>
            <a:ext cx="7271078" cy="5453308"/>
          </a:xfrm>
          <a:prstGeom prst="rect">
            <a:avLst/>
          </a:prstGeom>
        </p:spPr>
      </p:pic>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it’s time</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1" y="1952437"/>
            <a:ext cx="6494333" cy="2646878"/>
          </a:xfrm>
          <a:prstGeom prst="rect">
            <a:avLst/>
          </a:prstGeom>
        </p:spPr>
        <p:txBody>
          <a:bodyPr wrap="square">
            <a:spAutoFit/>
          </a:bodyPr>
          <a:lstStyle/>
          <a:p>
            <a:pPr algn="ctr"/>
            <a:r>
              <a:rPr lang="en-US" sz="16600" dirty="0" err="1">
                <a:solidFill>
                  <a:schemeClr val="accent2"/>
                </a:solidFill>
                <a:latin typeface="Yanone Kaffeesatz Regular" panose="02000000000000000000" pitchFamily="2" charset="0"/>
              </a:rPr>
              <a:t>async</a:t>
            </a:r>
            <a:endParaRPr lang="de-CH" dirty="0"/>
          </a:p>
        </p:txBody>
      </p:sp>
      <p:sp>
        <p:nvSpPr>
          <p:cNvPr id="11" name="TextBox 10"/>
          <p:cNvSpPr txBox="1"/>
          <p:nvPr/>
        </p:nvSpPr>
        <p:spPr>
          <a:xfrm>
            <a:off x="8756444" y="6388143"/>
            <a:ext cx="3435556" cy="400110"/>
          </a:xfrm>
          <a:prstGeom prst="rect">
            <a:avLst/>
          </a:prstGeom>
          <a:noFill/>
        </p:spPr>
        <p:txBody>
          <a:bodyPr wrap="none" rtlCol="0">
            <a:spAutoFit/>
          </a:bodyPr>
          <a:lstStyle/>
          <a:p>
            <a:r>
              <a:rPr lang="de-CH" sz="2000" dirty="0">
                <a:solidFill>
                  <a:schemeClr val="tx2"/>
                </a:solidFill>
                <a:latin typeface="Yanone Kaffeesatz Regular" panose="02000000000000000000" pitchFamily="2" charset="0"/>
                <a:ea typeface="Microsoft JhengHei" panose="020B0604030504040204" pitchFamily="34" charset="-120"/>
                <a:hlinkClick r:id="rId4"/>
              </a:rPr>
              <a:t>particular.net/blog/async-await-its-time</a:t>
            </a:r>
            <a:endParaRPr lang="de-CH" sz="2000" dirty="0">
              <a:solidFill>
                <a:schemeClr val="tx2"/>
              </a:solidFill>
              <a:latin typeface="Yanone Kaffeesatz Regular" panose="02000000000000000000" pitchFamily="2" charset="0"/>
              <a:ea typeface="Microsoft JhengHei" panose="020B0604030504040204" pitchFamily="34" charset="-120"/>
            </a:endParaRPr>
          </a:p>
        </p:txBody>
      </p:sp>
    </p:spTree>
    <p:extLst>
      <p:ext uri="{BB962C8B-B14F-4D97-AF65-F5344CB8AC3E}">
        <p14:creationId xmlns:p14="http://schemas.microsoft.com/office/powerpoint/2010/main" val="1222808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564" y="1443841"/>
            <a:ext cx="8194872" cy="3970318"/>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VanillaHandler : IHandleMessages&lt;AcquireVanilla&gt;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Task</a:t>
            </a:r>
            <a:r>
              <a:rPr lang="de-CH" sz="3600" dirty="0">
                <a:solidFill>
                  <a:schemeClr val="tx2"/>
                </a:solidFill>
                <a:latin typeface="Yanone Kaffeesatz Regular" panose="02000000000000000000" pitchFamily="2" charset="0"/>
                <a:cs typeface="Consolas" panose="020B0609020204030204" pitchFamily="49" charset="0"/>
              </a:rPr>
              <a:t> Handle(AcquireVanilla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3129718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750" y="1742883"/>
            <a:ext cx="5151939" cy="343462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Solution Architect</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 for systems integration</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spTree>
    <p:extLst>
      <p:ext uri="{BB962C8B-B14F-4D97-AF65-F5344CB8AC3E}">
        <p14:creationId xmlns:p14="http://schemas.microsoft.com/office/powerpoint/2010/main" val="360127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564" y="1166843"/>
            <a:ext cx="8194872" cy="4524315"/>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VanillaHandler : IHandleMessages&lt;AcquireVanilla&gt;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rgbClr val="FFC000"/>
                </a:solidFill>
                <a:latin typeface="Yanone Kaffeesatz Regular" panose="02000000000000000000" pitchFamily="2" charset="0"/>
                <a:cs typeface="Consolas" panose="020B0609020204030204" pitchFamily="49" charset="0"/>
              </a:rPr>
              <a:t>async Task</a:t>
            </a:r>
            <a:r>
              <a:rPr lang="de-CH" sz="3600" dirty="0">
                <a:solidFill>
                  <a:schemeClr val="tx2"/>
                </a:solidFill>
                <a:latin typeface="Yanone Kaffeesatz Regular" panose="02000000000000000000" pitchFamily="2" charset="0"/>
                <a:cs typeface="Consolas" panose="020B0609020204030204" pitchFamily="49" charset="0"/>
              </a:rPr>
              <a:t> Handle(AcquireVanilla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en-US" sz="3600" dirty="0">
                <a:solidFill>
                  <a:schemeClr val="tx2"/>
                </a:solidFill>
                <a:latin typeface="Yanone Kaffeesatz Regular" panose="02000000000000000000" pitchFamily="2" charset="0"/>
                <a:cs typeface="Consolas" panose="020B0609020204030204" pitchFamily="49" charset="0"/>
              </a:rPr>
              <a:t>      </a:t>
            </a:r>
            <a:r>
              <a:rPr lang="de-CH" sz="3600" dirty="0">
                <a:solidFill>
                  <a:srgbClr val="FFC000"/>
                </a:solidFill>
                <a:latin typeface="Yanone Kaffeesatz Regular" panose="02000000000000000000" pitchFamily="2" charset="0"/>
                <a:cs typeface="Consolas" panose="020B0609020204030204" pitchFamily="49" charset="0"/>
              </a:rPr>
              <a:t>await</a:t>
            </a:r>
            <a:r>
              <a:rPr lang="de-CH" sz="3600" dirty="0">
                <a:solidFill>
                  <a:schemeClr val="tx2"/>
                </a:solidFill>
                <a:latin typeface="Yanone Kaffeesatz Regular" panose="02000000000000000000" pitchFamily="2" charset="0"/>
                <a:cs typeface="Consolas" panose="020B0609020204030204" pitchFamily="49" charset="0"/>
              </a:rPr>
              <a:t> AcquireVanillaFromGovernmentServiceAsync();</a:t>
            </a: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2794910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564" y="335846"/>
            <a:ext cx="8194872" cy="6186309"/>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VanillaHandler : IHandleMessages&lt;AcquireVanilla&gt;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async Task</a:t>
            </a:r>
            <a:r>
              <a:rPr lang="de-CH" sz="3600" dirty="0">
                <a:solidFill>
                  <a:schemeClr val="tx2"/>
                </a:solidFill>
                <a:latin typeface="Yanone Kaffeesatz Regular" panose="02000000000000000000" pitchFamily="2" charset="0"/>
                <a:cs typeface="Consolas" panose="020B0609020204030204" pitchFamily="49" charset="0"/>
              </a:rPr>
              <a:t> Handle(AcquireVanilla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await</a:t>
            </a:r>
            <a:r>
              <a:rPr lang="de-CH" sz="3600" dirty="0">
                <a:solidFill>
                  <a:schemeClr val="tx2"/>
                </a:solidFill>
                <a:latin typeface="Yanone Kaffeesatz Regular" panose="02000000000000000000" pitchFamily="2" charset="0"/>
                <a:cs typeface="Consolas" panose="020B0609020204030204" pitchFamily="49" charset="0"/>
              </a:rPr>
              <a:t> AcquireVanillaFromGovernmentServiceAsync();</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a:solidFill>
                  <a:schemeClr val="accent4"/>
                </a:solidFill>
                <a:latin typeface="Yanone Kaffeesatz Regular" panose="02000000000000000000" pitchFamily="2" charset="0"/>
                <a:cs typeface="Consolas" panose="020B0609020204030204" pitchFamily="49" charset="0"/>
              </a:rPr>
              <a:t>await</a:t>
            </a:r>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a:solidFill>
                  <a:schemeClr val="accent4"/>
                </a:solidFill>
                <a:latin typeface="Yanone Kaffeesatz Regular" panose="02000000000000000000" pitchFamily="2" charset="0"/>
                <a:cs typeface="Consolas" panose="020B0609020204030204" pitchFamily="49" charset="0"/>
              </a:rPr>
              <a:t>await</a:t>
            </a:r>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a:solidFill>
                  <a:schemeClr val="accent4"/>
                </a:solidFill>
                <a:latin typeface="Yanone Kaffeesatz Regular" panose="02000000000000000000" pitchFamily="2" charset="0"/>
                <a:cs typeface="Consolas" panose="020B0609020204030204" pitchFamily="49" charset="0"/>
              </a:rPr>
              <a:t>await</a:t>
            </a:r>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3600" dirty="0">
                <a:solidFill>
                  <a:schemeClr val="tx2"/>
                </a:solidFill>
                <a:latin typeface="Yanone Kaffeesatz Regular" panose="02000000000000000000" pitchFamily="2" charset="0"/>
                <a:cs typeface="Consolas" panose="020B0609020204030204" pitchFamily="49" charset="0"/>
              </a:rPr>
              <a:t>();</a:t>
            </a:r>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2554460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7156" y="58847"/>
            <a:ext cx="8417689" cy="6740307"/>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VanillaHandler : IHandleMessages&lt;AcquireVanilla&gt;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Task</a:t>
            </a:r>
            <a:r>
              <a:rPr lang="de-CH" sz="3600" dirty="0">
                <a:solidFill>
                  <a:schemeClr val="tx2"/>
                </a:solidFill>
                <a:latin typeface="Yanone Kaffeesatz Regular" panose="02000000000000000000" pitchFamily="2" charset="0"/>
                <a:cs typeface="Consolas" panose="020B0609020204030204" pitchFamily="49" charset="0"/>
              </a:rPr>
              <a:t> Handle(AcquireVanilla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var t1 =</a:t>
            </a:r>
            <a:r>
              <a:rPr lang="de-CH" sz="3600" dirty="0">
                <a:solidFill>
                  <a:schemeClr val="tx2"/>
                </a:solidFill>
                <a:latin typeface="Yanone Kaffeesatz Regular" panose="02000000000000000000" pitchFamily="2" charset="0"/>
                <a:cs typeface="Consolas" panose="020B0609020204030204" pitchFamily="49" charset="0"/>
              </a:rPr>
              <a:t> AcquireVanillaFromGovernmentServiceAsync();</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accent4"/>
                </a:solidFill>
                <a:latin typeface="Yanone Kaffeesatz Regular" panose="02000000000000000000" pitchFamily="2" charset="0"/>
                <a:cs typeface="Consolas" panose="020B0609020204030204" pitchFamily="49" charset="0"/>
              </a:rPr>
              <a:t>var</a:t>
            </a:r>
            <a:r>
              <a:rPr lang="en-US" sz="3600" dirty="0">
                <a:solidFill>
                  <a:schemeClr val="accent4"/>
                </a:solidFill>
                <a:latin typeface="Yanone Kaffeesatz Regular" panose="02000000000000000000" pitchFamily="2" charset="0"/>
                <a:cs typeface="Consolas" panose="020B0609020204030204" pitchFamily="49" charset="0"/>
              </a:rPr>
              <a:t> t2 =</a:t>
            </a:r>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accent4"/>
                </a:solidFill>
                <a:latin typeface="Yanone Kaffeesatz Regular" panose="02000000000000000000" pitchFamily="2" charset="0"/>
                <a:cs typeface="Consolas" panose="020B0609020204030204" pitchFamily="49" charset="0"/>
              </a:rPr>
              <a:t>var</a:t>
            </a:r>
            <a:r>
              <a:rPr lang="en-US" sz="3600" dirty="0">
                <a:solidFill>
                  <a:schemeClr val="accent4"/>
                </a:solidFill>
                <a:latin typeface="Yanone Kaffeesatz Regular" panose="02000000000000000000" pitchFamily="2" charset="0"/>
                <a:cs typeface="Consolas" panose="020B0609020204030204" pitchFamily="49" charset="0"/>
              </a:rPr>
              <a:t> t3 =</a:t>
            </a:r>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accent4"/>
                </a:solidFill>
                <a:latin typeface="Yanone Kaffeesatz Regular" panose="02000000000000000000" pitchFamily="2" charset="0"/>
                <a:cs typeface="Consolas" panose="020B0609020204030204" pitchFamily="49" charset="0"/>
              </a:rPr>
              <a:t>var</a:t>
            </a:r>
            <a:r>
              <a:rPr lang="en-US" sz="3600" dirty="0">
                <a:solidFill>
                  <a:schemeClr val="accent4"/>
                </a:solidFill>
                <a:latin typeface="Yanone Kaffeesatz Regular" panose="02000000000000000000" pitchFamily="2" charset="0"/>
                <a:cs typeface="Consolas" panose="020B0609020204030204" pitchFamily="49" charset="0"/>
              </a:rPr>
              <a:t> t4 =</a:t>
            </a:r>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a:solidFill>
                  <a:schemeClr val="accent4"/>
                </a:solidFill>
                <a:latin typeface="Yanone Kaffeesatz Regular" panose="02000000000000000000" pitchFamily="2" charset="0"/>
                <a:cs typeface="Consolas" panose="020B0609020204030204" pitchFamily="49" charset="0"/>
              </a:rPr>
              <a:t>return </a:t>
            </a:r>
            <a:r>
              <a:rPr lang="en-US" sz="3600" dirty="0" err="1">
                <a:solidFill>
                  <a:schemeClr val="accent4"/>
                </a:solidFill>
                <a:latin typeface="Yanone Kaffeesatz Regular" panose="02000000000000000000" pitchFamily="2" charset="0"/>
                <a:cs typeface="Consolas" panose="020B0609020204030204" pitchFamily="49" charset="0"/>
              </a:rPr>
              <a:t>Task.WhenAll</a:t>
            </a:r>
            <a:r>
              <a:rPr lang="en-US" sz="3600" dirty="0">
                <a:solidFill>
                  <a:schemeClr val="accent4"/>
                </a:solidFill>
                <a:latin typeface="Yanone Kaffeesatz Regular" panose="02000000000000000000" pitchFamily="2" charset="0"/>
                <a:cs typeface="Consolas" panose="020B0609020204030204" pitchFamily="49" charset="0"/>
              </a:rPr>
              <a:t>(t1, t2, t3, t4)</a:t>
            </a:r>
            <a:r>
              <a:rPr lang="en-US" sz="3600" dirty="0">
                <a:solidFill>
                  <a:schemeClr val="tx2"/>
                </a:solidFill>
                <a:latin typeface="Yanone Kaffeesatz Regular" panose="02000000000000000000" pitchFamily="2" charset="0"/>
                <a:cs typeface="Consolas" panose="020B0609020204030204" pitchFamily="49" charset="0"/>
              </a:rPr>
              <a:t>;</a:t>
            </a:r>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1056304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cons.iconarchive.com/icons/icojam/blue-bits/256/databa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13513" y="4077386"/>
            <a:ext cx="2008680" cy="24489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cons.iconarchive.com/icons/icojam/blue-bits/256/mail-icon.png"/>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99481" y="4652799"/>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19552" y="449318"/>
            <a:ext cx="8748547" cy="58568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Yanone Kaffeesatz Regular" panose="02000000000000000000" pitchFamily="2" charset="0"/>
            </a:endParaRPr>
          </a:p>
        </p:txBody>
      </p:sp>
      <p:cxnSp>
        <p:nvCxnSpPr>
          <p:cNvPr id="6" name="Straight Arrow Connector 5"/>
          <p:cNvCxnSpPr/>
          <p:nvPr/>
        </p:nvCxnSpPr>
        <p:spPr>
          <a:xfrm>
            <a:off x="3576145" y="1655491"/>
            <a:ext cx="0" cy="16490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1497724"/>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icons.iconarchive.com/icons/icojam/blue-bits/256/mail-icon.png"/>
          <p:cNvPicPr>
            <a:picLocks noChangeAspect="1" noChangeArrowheads="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842336" y="2078367"/>
            <a:ext cx="684595" cy="6845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icons.iconarchive.com/icons/icojam/blue-bits/256/mail-icon.pn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19553" y="3686816"/>
            <a:ext cx="1436743" cy="14367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76145" y="621227"/>
            <a:ext cx="2313454" cy="523220"/>
          </a:xfrm>
          <a:prstGeom prst="rect">
            <a:avLst/>
          </a:prstGeom>
          <a:noFill/>
        </p:spPr>
        <p:txBody>
          <a:bodyPr wrap="none" rtlCol="0">
            <a:spAutoFit/>
          </a:bodyPr>
          <a:lstStyle/>
          <a:p>
            <a:r>
              <a:rPr lang="en-US" sz="2800" dirty="0" err="1">
                <a:solidFill>
                  <a:schemeClr val="accent4"/>
                </a:solidFill>
                <a:latin typeface="Yanone Kaffeesatz Regular" panose="02000000000000000000" pitchFamily="2" charset="0"/>
                <a:ea typeface="Microsoft JhengHei" panose="020B0604030504040204" pitchFamily="34" charset="-120"/>
              </a:rPr>
              <a:t>Async</a:t>
            </a:r>
            <a:r>
              <a:rPr lang="en-US" sz="2800" dirty="0">
                <a:solidFill>
                  <a:schemeClr val="accent4"/>
                </a:solidFill>
                <a:latin typeface="Yanone Kaffeesatz Regular" panose="02000000000000000000" pitchFamily="2" charset="0"/>
                <a:ea typeface="Microsoft JhengHei" panose="020B0604030504040204" pitchFamily="34" charset="-120"/>
              </a:rPr>
              <a:t> Task</a:t>
            </a:r>
            <a:r>
              <a:rPr lang="en-US" sz="2800" dirty="0">
                <a:latin typeface="Yanone Kaffeesatz Regular" panose="02000000000000000000" pitchFamily="2" charset="0"/>
                <a:ea typeface="Microsoft JhengHei" panose="020B0604030504040204" pitchFamily="34" charset="-120"/>
              </a:rPr>
              <a:t> </a:t>
            </a:r>
            <a:r>
              <a:rPr lang="en-US" sz="2800" dirty="0">
                <a:solidFill>
                  <a:schemeClr val="tx2"/>
                </a:solidFill>
                <a:latin typeface="Yanone Kaffeesatz Regular" panose="02000000000000000000" pitchFamily="2" charset="0"/>
                <a:ea typeface="Microsoft JhengHei" panose="020B0604030504040204" pitchFamily="34" charset="-120"/>
              </a:rPr>
              <a:t>Handler</a:t>
            </a:r>
            <a:endParaRPr lang="de-CH" sz="2800" dirty="0">
              <a:solidFill>
                <a:schemeClr val="tx2"/>
              </a:solidFill>
              <a:latin typeface="Yanone Kaffeesatz Regular" panose="02000000000000000000" pitchFamily="2" charset="0"/>
              <a:ea typeface="Microsoft JhengHei" panose="020B0604030504040204" pitchFamily="34" charset="-120"/>
            </a:endParaRPr>
          </a:p>
        </p:txBody>
      </p:sp>
      <p:sp>
        <p:nvSpPr>
          <p:cNvPr id="2" name="Lightning Bolt 1"/>
          <p:cNvSpPr/>
          <p:nvPr/>
        </p:nvSpPr>
        <p:spPr>
          <a:xfrm>
            <a:off x="2945472" y="2691680"/>
            <a:ext cx="536081" cy="48577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Yanone Kaffeesatz Regular" panose="02000000000000000000" pitchFamily="2" charset="0"/>
            </a:endParaRPr>
          </a:p>
        </p:txBody>
      </p:sp>
      <p:sp>
        <p:nvSpPr>
          <p:cNvPr id="12" name="Rectangle 11"/>
          <p:cNvSpPr/>
          <p:nvPr/>
        </p:nvSpPr>
        <p:spPr>
          <a:xfrm>
            <a:off x="3670738" y="1655491"/>
            <a:ext cx="7144408" cy="1969770"/>
          </a:xfrm>
          <a:prstGeom prst="rect">
            <a:avLst/>
          </a:prstGeom>
        </p:spPr>
        <p:txBody>
          <a:bodyPr wrap="square">
            <a:spAutoFit/>
          </a:bodyPr>
          <a:lstStyle/>
          <a:p>
            <a:r>
              <a:rPr lang="de-CH" sz="2000" dirty="0">
                <a:solidFill>
                  <a:schemeClr val="accent4"/>
                </a:solidFill>
                <a:latin typeface="Yanone Kaffeesatz Regular" panose="02000000000000000000" pitchFamily="2" charset="0"/>
                <a:cs typeface="Consolas" panose="020B0609020204030204" pitchFamily="49" charset="0"/>
              </a:rPr>
              <a:t>await</a:t>
            </a:r>
            <a:r>
              <a:rPr lang="de-CH" sz="2000" dirty="0">
                <a:solidFill>
                  <a:schemeClr val="tx2"/>
                </a:solidFill>
                <a:latin typeface="Yanone Kaffeesatz Regular" panose="02000000000000000000" pitchFamily="2" charset="0"/>
                <a:cs typeface="Consolas" panose="020B0609020204030204" pitchFamily="49" charset="0"/>
              </a:rPr>
              <a:t> AcquireVanillaFromGovernmentServiceAsync();</a:t>
            </a:r>
          </a:p>
          <a:p>
            <a:endParaRPr lang="de-CH" sz="1400" dirty="0">
              <a:solidFill>
                <a:schemeClr val="tx2"/>
              </a:solidFill>
              <a:latin typeface="Yanone Kaffeesatz Regular" panose="02000000000000000000" pitchFamily="2" charset="0"/>
              <a:cs typeface="Consolas" panose="020B0609020204030204" pitchFamily="49" charset="0"/>
            </a:endParaRPr>
          </a:p>
          <a:p>
            <a:r>
              <a:rPr lang="de-CH" sz="2000" dirty="0">
                <a:solidFill>
                  <a:schemeClr val="accent4"/>
                </a:solidFill>
                <a:latin typeface="Yanone Kaffeesatz Regular" panose="02000000000000000000" pitchFamily="2" charset="0"/>
                <a:cs typeface="Consolas" panose="020B0609020204030204" pitchFamily="49" charset="0"/>
              </a:rPr>
              <a:t>await</a:t>
            </a:r>
            <a:r>
              <a:rPr lang="de-CH" sz="2000" dirty="0">
                <a:solidFill>
                  <a:schemeClr val="tx2"/>
                </a:solidFill>
                <a:latin typeface="Yanone Kaffeesatz Regular" panose="02000000000000000000" pitchFamily="2" charset="0"/>
                <a:cs typeface="Consolas" panose="020B0609020204030204" pitchFamily="49" charset="0"/>
              </a:rPr>
              <a:t> </a:t>
            </a:r>
            <a:r>
              <a:rPr lang="en-US" sz="20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2000" dirty="0">
                <a:solidFill>
                  <a:schemeClr val="tx2"/>
                </a:solidFill>
                <a:latin typeface="Yanone Kaffeesatz Regular" panose="02000000000000000000" pitchFamily="2" charset="0"/>
                <a:cs typeface="Consolas" panose="020B0609020204030204" pitchFamily="49" charset="0"/>
              </a:rPr>
              <a:t>();</a:t>
            </a:r>
          </a:p>
          <a:p>
            <a:endParaRPr lang="en-US" sz="1400" dirty="0">
              <a:solidFill>
                <a:schemeClr val="tx2"/>
              </a:solidFill>
              <a:latin typeface="Yanone Kaffeesatz Regular" panose="02000000000000000000" pitchFamily="2" charset="0"/>
              <a:cs typeface="Consolas" panose="020B0609020204030204" pitchFamily="49" charset="0"/>
            </a:endParaRPr>
          </a:p>
          <a:p>
            <a:r>
              <a:rPr lang="en-US" sz="2000" dirty="0">
                <a:solidFill>
                  <a:schemeClr val="accent4"/>
                </a:solidFill>
                <a:latin typeface="Yanone Kaffeesatz Regular" panose="02000000000000000000" pitchFamily="2" charset="0"/>
                <a:cs typeface="Consolas" panose="020B0609020204030204" pitchFamily="49" charset="0"/>
              </a:rPr>
              <a:t>await</a:t>
            </a:r>
            <a:r>
              <a:rPr lang="en-US" sz="2000" dirty="0">
                <a:solidFill>
                  <a:schemeClr val="tx2"/>
                </a:solidFill>
                <a:latin typeface="Yanone Kaffeesatz Regular" panose="02000000000000000000" pitchFamily="2" charset="0"/>
                <a:cs typeface="Consolas" panose="020B0609020204030204" pitchFamily="49" charset="0"/>
              </a:rPr>
              <a:t> </a:t>
            </a:r>
            <a:r>
              <a:rPr lang="en-US" sz="20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2000" dirty="0">
                <a:solidFill>
                  <a:schemeClr val="tx2"/>
                </a:solidFill>
                <a:latin typeface="Yanone Kaffeesatz Regular" panose="02000000000000000000" pitchFamily="2" charset="0"/>
                <a:cs typeface="Consolas" panose="020B0609020204030204" pitchFamily="49" charset="0"/>
              </a:rPr>
              <a:t>();</a:t>
            </a:r>
          </a:p>
          <a:p>
            <a:endParaRPr lang="en-US" sz="1400" dirty="0">
              <a:solidFill>
                <a:schemeClr val="tx2"/>
              </a:solidFill>
              <a:latin typeface="Yanone Kaffeesatz Regular" panose="02000000000000000000" pitchFamily="2" charset="0"/>
              <a:cs typeface="Consolas" panose="020B0609020204030204" pitchFamily="49" charset="0"/>
            </a:endParaRPr>
          </a:p>
          <a:p>
            <a:r>
              <a:rPr lang="en-US" sz="2000" dirty="0">
                <a:solidFill>
                  <a:schemeClr val="accent4"/>
                </a:solidFill>
                <a:latin typeface="Yanone Kaffeesatz Regular" panose="02000000000000000000" pitchFamily="2" charset="0"/>
                <a:cs typeface="Consolas" panose="020B0609020204030204" pitchFamily="49" charset="0"/>
              </a:rPr>
              <a:t>await</a:t>
            </a:r>
            <a:r>
              <a:rPr lang="en-US" sz="2000" dirty="0">
                <a:solidFill>
                  <a:schemeClr val="tx2"/>
                </a:solidFill>
                <a:latin typeface="Yanone Kaffeesatz Regular" panose="02000000000000000000" pitchFamily="2" charset="0"/>
                <a:cs typeface="Consolas" panose="020B0609020204030204" pitchFamily="49" charset="0"/>
              </a:rPr>
              <a:t> </a:t>
            </a:r>
            <a:r>
              <a:rPr lang="en-US" sz="20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2000" dirty="0">
                <a:solidFill>
                  <a:schemeClr val="tx2"/>
                </a:solidFill>
                <a:latin typeface="Yanone Kaffeesatz Regular" panose="02000000000000000000" pitchFamily="2" charset="0"/>
                <a:cs typeface="Consolas" panose="020B0609020204030204" pitchFamily="49" charset="0"/>
              </a:rPr>
              <a:t>();</a:t>
            </a:r>
            <a:endParaRPr lang="de-CH" sz="2000" dirty="0">
              <a:solidFill>
                <a:schemeClr val="tx2"/>
              </a:solidFill>
              <a:latin typeface="Yanone Kaffeesatz Regular" panose="02000000000000000000" pitchFamily="2" charset="0"/>
              <a:cs typeface="Consolas" panose="020B0609020204030204" pitchFamily="49" charset="0"/>
            </a:endParaRPr>
          </a:p>
        </p:txBody>
      </p:sp>
    </p:spTree>
    <p:extLst>
      <p:ext uri="{BB962C8B-B14F-4D97-AF65-F5344CB8AC3E}">
        <p14:creationId xmlns:p14="http://schemas.microsoft.com/office/powerpoint/2010/main" val="88983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091 0.00093 L 0.00091 0.00093 C -0.00117 0.00417 -0.00325 0.00741 -0.00534 0.01065 C -0.00612 0.01157 -0.00703 0.01227 -0.00768 0.01343 C -0.00859 0.01458 -0.00911 0.01667 -0.01002 0.01759 C -0.01133 0.01852 -0.01276 0.01829 -0.01393 0.01898 C -0.01588 0.01968 -0.01771 0.0206 -0.0194 0.02176 C -0.02057 0.02245 -0.02148 0.02361 -0.02252 0.02454 C -0.03281 0.03241 -0.01823 0.01852 -0.03737 0.03843 C -0.0388 0.03958 -0.03997 0.0412 -0.04127 0.04259 C -0.0431 0.04444 -0.04492 0.0463 -0.04674 0.04815 C -0.04857 0.05 -0.05052 0.05162 -0.05221 0.0537 C -0.05377 0.05556 -0.05534 0.05741 -0.0569 0.05926 C -0.05872 0.06111 -0.06068 0.06273 -0.06237 0.06481 C -0.0638 0.06643 -0.06484 0.06875 -0.06627 0.07037 C -0.0681 0.07199 -0.07005 0.07292 -0.07174 0.07454 C -0.07318 0.07569 -0.07435 0.07755 -0.07565 0.0787 C -0.07721 0.07986 -0.07891 0.08009 -0.08034 0.08148 C -0.08203 0.08287 -0.08346 0.08518 -0.08502 0.08704 C -0.08685 0.08889 -0.0888 0.09051 -0.09049 0.09259 C -0.09167 0.09375 -0.09258 0.0956 -0.09362 0.09676 C -0.09544 0.09838 -0.09739 0.09931 -0.09909 0.10093 C -0.10742 0.10787 -0.1026 0.10509 -0.10846 0.10787 C -0.11068 0.11157 -0.11133 0.11319 -0.11393 0.1162 C -0.11497 0.11736 -0.11614 0.11782 -0.11706 0.11898 C -0.11797 0.12014 -0.11862 0.12176 -0.1194 0.12315 C -0.12044 0.12454 -0.12148 0.12593 -0.12252 0.12731 C -0.12982 0.13657 -0.12031 0.12454 -0.12721 0.13148 C -0.12891 0.1331 -0.13021 0.13588 -0.1319 0.13704 C -0.13268 0.1375 -0.13359 0.13773 -0.13424 0.13843 C -0.13542 0.13912 -0.13633 0.14051 -0.13737 0.1412 C -0.14114 0.14329 -0.1444 0.14259 -0.14831 0.14259 L -0.14831 0.1412 " pathEditMode="relative" ptsTypes="AAAAAAAAAAAAAAAAAAAAAAAAAAAAAAAAA">
                                      <p:cBhvr>
                                        <p:cTn id="32" dur="2000" fill="hold"/>
                                        <p:tgtEl>
                                          <p:spTgt spid="14"/>
                                        </p:tgtEl>
                                        <p:attrNameLst>
                                          <p:attrName>ppt_x</p:attrName>
                                          <p:attrName>ppt_y</p:attrName>
                                        </p:attrNameLst>
                                      </p:cBhvr>
                                    </p:animMotion>
                                  </p:childTnLst>
                                </p:cTn>
                              </p:par>
                            </p:childTnLst>
                          </p:cTn>
                        </p:par>
                        <p:par>
                          <p:cTn id="33" fill="hold">
                            <p:stCondLst>
                              <p:cond delay="2000"/>
                            </p:stCondLst>
                            <p:childTnLst>
                              <p:par>
                                <p:cTn id="34" presetID="1" presetClass="exit" presetSubtype="0" fill="hold" nodeType="afterEffect">
                                  <p:stCondLst>
                                    <p:cond delay="0"/>
                                  </p:stCondLst>
                                  <p:childTnLst>
                                    <p:set>
                                      <p:cBhvr>
                                        <p:cTn id="35"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9112" y="2028617"/>
            <a:ext cx="9253776" cy="2800767"/>
          </a:xfrm>
          <a:prstGeom prst="rect">
            <a:avLst/>
          </a:prstGeom>
          <a:noFill/>
        </p:spPr>
        <p:txBody>
          <a:bodyPr wrap="square" rtlCol="0">
            <a:spAutoFit/>
          </a:bodyPr>
          <a:lstStyle/>
          <a:p>
            <a:pPr algn="ctr"/>
            <a:r>
              <a:rPr lang="en-US" sz="8800" dirty="0">
                <a:solidFill>
                  <a:schemeClr val="tx2"/>
                </a:solidFill>
                <a:latin typeface="Yanone Kaffeesatz Regular" panose="02000000000000000000" pitchFamily="2" charset="0"/>
                <a:ea typeface="Microsoft JhengHei" panose="020B0604030504040204" pitchFamily="34" charset="-120"/>
              </a:rPr>
              <a:t>But there are</a:t>
            </a:r>
            <a:r>
              <a:rPr lang="en-US" sz="8800" dirty="0">
                <a:latin typeface="Yanone Kaffeesatz Regular" panose="02000000000000000000" pitchFamily="2" charset="0"/>
                <a:ea typeface="Microsoft JhengHei" panose="020B0604030504040204" pitchFamily="34" charset="-120"/>
              </a:rPr>
              <a:t> </a:t>
            </a:r>
            <a:r>
              <a:rPr lang="en-US" sz="8800" dirty="0">
                <a:solidFill>
                  <a:schemeClr val="accent4"/>
                </a:solidFill>
                <a:latin typeface="Yanone Kaffeesatz Regular" panose="02000000000000000000" pitchFamily="2" charset="0"/>
                <a:ea typeface="Microsoft JhengHei" panose="020B0604030504040204" pitchFamily="34" charset="-120"/>
              </a:rPr>
              <a:t>not only</a:t>
            </a:r>
            <a:r>
              <a:rPr lang="en-US" sz="8800" dirty="0">
                <a:latin typeface="Yanone Kaffeesatz Regular" panose="02000000000000000000" pitchFamily="2" charset="0"/>
                <a:ea typeface="Microsoft JhengHei" panose="020B0604030504040204" pitchFamily="34" charset="-120"/>
              </a:rPr>
              <a:t> </a:t>
            </a:r>
            <a:r>
              <a:rPr lang="en-US" sz="8800" dirty="0">
                <a:solidFill>
                  <a:schemeClr val="tx2"/>
                </a:solidFill>
                <a:latin typeface="Yanone Kaffeesatz Regular" panose="02000000000000000000" pitchFamily="2" charset="0"/>
                <a:ea typeface="Microsoft JhengHei" panose="020B0604030504040204" pitchFamily="34" charset="-120"/>
              </a:rPr>
              <a:t>asynchronous handlers</a:t>
            </a:r>
            <a:endParaRPr lang="de-CH" sz="8800" dirty="0">
              <a:solidFill>
                <a:schemeClr val="tx2"/>
              </a:solidFill>
              <a:latin typeface="Yanone Kaffeesatz Regular" panose="02000000000000000000" pitchFamily="2" charset="0"/>
              <a:ea typeface="Microsoft JhengHei" panose="020B0604030504040204" pitchFamily="34" charset="-120"/>
            </a:endParaRPr>
          </a:p>
        </p:txBody>
      </p:sp>
    </p:spTree>
    <p:extLst>
      <p:ext uri="{BB962C8B-B14F-4D97-AF65-F5344CB8AC3E}">
        <p14:creationId xmlns:p14="http://schemas.microsoft.com/office/powerpoint/2010/main" val="183930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6436" y="1166843"/>
            <a:ext cx="8759129" cy="4524315"/>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AnotherHandler : IHandleMessages&lt;AnotherMessage&gt;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Task</a:t>
            </a:r>
            <a:r>
              <a:rPr lang="de-CH" sz="3600" dirty="0">
                <a:solidFill>
                  <a:schemeClr val="tx2"/>
                </a:solidFill>
                <a:latin typeface="Yanone Kaffeesatz Regular" panose="02000000000000000000" pitchFamily="2" charset="0"/>
                <a:cs typeface="Consolas" panose="020B0609020204030204" pitchFamily="49" charset="0"/>
              </a:rPr>
              <a:t> Handle(AnotherMessage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solidFill>
                  <a:schemeClr val="tx2"/>
                </a:solidFill>
                <a:latin typeface="Yanone Kaffeesatz Regular" panose="02000000000000000000" pitchFamily="2" charset="0"/>
                <a:cs typeface="Consolas" panose="020B0609020204030204" pitchFamily="49" charset="0"/>
              </a:rPr>
              <a:t>      DoSomethingSynchronous();</a:t>
            </a: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20586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6436" y="1166843"/>
            <a:ext cx="8759129" cy="4524315"/>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AnotherHandler : IHandleMessages&lt;AnotherMessage&gt;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async</a:t>
            </a:r>
            <a:r>
              <a:rPr lang="de-CH" sz="3600" dirty="0">
                <a:solidFill>
                  <a:schemeClr val="tx2"/>
                </a:solidFill>
                <a:latin typeface="Yanone Kaffeesatz Regular" panose="02000000000000000000" pitchFamily="2" charset="0"/>
                <a:cs typeface="Consolas" panose="020B0609020204030204" pitchFamily="49" charset="0"/>
              </a:rPr>
              <a:t> Task Handle(AnotherMessage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solidFill>
                  <a:schemeClr val="tx2"/>
                </a:solidFill>
                <a:latin typeface="Yanone Kaffeesatz Regular" panose="02000000000000000000" pitchFamily="2" charset="0"/>
                <a:cs typeface="Consolas" panose="020B0609020204030204" pitchFamily="49" charset="0"/>
              </a:rPr>
              <a:t>      DoSomethingSynchronous();</a:t>
            </a: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3461032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9639" y="1997839"/>
            <a:ext cx="8432723" cy="2862322"/>
          </a:xfrm>
          <a:prstGeom prst="rect">
            <a:avLst/>
          </a:prstGeom>
          <a:noFill/>
        </p:spPr>
        <p:txBody>
          <a:bodyPr wrap="square" rtlCol="0">
            <a:spAutoFit/>
          </a:bodyPr>
          <a:lstStyle/>
          <a:p>
            <a:r>
              <a:rPr lang="en-US" sz="3600" dirty="0">
                <a:solidFill>
                  <a:schemeClr val="accent4"/>
                </a:solidFill>
                <a:latin typeface="Yanone Kaffeesatz Regular" panose="02000000000000000000" pitchFamily="2" charset="0"/>
                <a:cs typeface="Consolas" panose="020B0609020204030204" pitchFamily="49" charset="0"/>
              </a:rPr>
              <a:t>Warning	 CS1998</a:t>
            </a:r>
            <a:r>
              <a:rPr lang="en-US" sz="3600" dirty="0">
                <a:latin typeface="Yanone Kaffeesatz Regular" panose="02000000000000000000" pitchFamily="2" charset="0"/>
                <a:cs typeface="Consolas" panose="020B0609020204030204" pitchFamily="49" charset="0"/>
              </a:rPr>
              <a:t>	 </a:t>
            </a:r>
            <a:r>
              <a:rPr lang="en-US" sz="3600" dirty="0">
                <a:solidFill>
                  <a:schemeClr val="tx2"/>
                </a:solidFill>
                <a:latin typeface="Yanone Kaffeesatz Regular" panose="02000000000000000000" pitchFamily="2" charset="0"/>
                <a:cs typeface="Consolas" panose="020B0609020204030204" pitchFamily="49" charset="0"/>
              </a:rPr>
              <a:t>This </a:t>
            </a:r>
            <a:r>
              <a:rPr lang="en-US" sz="3600" dirty="0" err="1">
                <a:solidFill>
                  <a:schemeClr val="tx2"/>
                </a:solidFill>
                <a:latin typeface="Yanone Kaffeesatz Regular" panose="02000000000000000000" pitchFamily="2" charset="0"/>
                <a:cs typeface="Consolas" panose="020B0609020204030204" pitchFamily="49" charset="0"/>
              </a:rPr>
              <a:t>async</a:t>
            </a:r>
            <a:r>
              <a:rPr lang="en-US" sz="3600" dirty="0">
                <a:solidFill>
                  <a:schemeClr val="tx2"/>
                </a:solidFill>
                <a:latin typeface="Yanone Kaffeesatz Regular" panose="02000000000000000000" pitchFamily="2" charset="0"/>
                <a:cs typeface="Consolas" panose="020B0609020204030204" pitchFamily="49" charset="0"/>
              </a:rPr>
              <a:t> method lacks 'await' operators and will run synchronously. Consider using the 'await' operator to await non-blocking API calls, or 'await </a:t>
            </a:r>
            <a:r>
              <a:rPr lang="en-US" sz="3600" dirty="0" err="1">
                <a:solidFill>
                  <a:schemeClr val="tx2"/>
                </a:solidFill>
                <a:latin typeface="Yanone Kaffeesatz Regular" panose="02000000000000000000" pitchFamily="2" charset="0"/>
                <a:cs typeface="Consolas" panose="020B0609020204030204" pitchFamily="49" charset="0"/>
              </a:rPr>
              <a:t>Task.Run</a:t>
            </a:r>
            <a:r>
              <a:rPr lang="en-US" sz="3600" dirty="0">
                <a:solidFill>
                  <a:schemeClr val="tx2"/>
                </a:solidFill>
                <a:latin typeface="Yanone Kaffeesatz Regular" panose="02000000000000000000" pitchFamily="2" charset="0"/>
                <a:cs typeface="Consolas" panose="020B0609020204030204" pitchFamily="49" charset="0"/>
              </a:rPr>
              <a:t>(...)' to do CPU-bound work on a background thread.</a:t>
            </a:r>
          </a:p>
        </p:txBody>
      </p:sp>
    </p:spTree>
    <p:extLst>
      <p:ext uri="{BB962C8B-B14F-4D97-AF65-F5344CB8AC3E}">
        <p14:creationId xmlns:p14="http://schemas.microsoft.com/office/powerpoint/2010/main" val="1771034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6436" y="335846"/>
            <a:ext cx="8759129" cy="6186309"/>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AnotherHandler : IHandleMessages&lt;AnotherMessage&gt;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Task Handle(AnotherMessage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solidFill>
                  <a:schemeClr val="tx2"/>
                </a:solidFill>
                <a:latin typeface="Yanone Kaffeesatz Regular" panose="02000000000000000000" pitchFamily="2" charset="0"/>
                <a:cs typeface="Consolas" panose="020B0609020204030204" pitchFamily="49" charset="0"/>
              </a:rPr>
              <a:t>      DoSomethingSynchronous();</a:t>
            </a:r>
          </a:p>
          <a:p>
            <a:r>
              <a:rPr lang="en-US" sz="3600" dirty="0">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return Task.CompletedTask</a:t>
            </a:r>
            <a:r>
              <a:rPr lang="de-CH" sz="3600" dirty="0">
                <a:latin typeface="Yanone Kaffeesatz Regular" panose="02000000000000000000" pitchFamily="2" charset="0"/>
                <a:cs typeface="Consolas" panose="020B0609020204030204" pitchFamily="49" charset="0"/>
              </a:rPr>
              <a:t>; </a:t>
            </a:r>
            <a:r>
              <a:rPr lang="de-CH" sz="3600" dirty="0">
                <a:solidFill>
                  <a:schemeClr val="accent3"/>
                </a:solidFill>
                <a:latin typeface="Yanone Kaffeesatz Regular" panose="02000000000000000000" pitchFamily="2" charset="0"/>
                <a:cs typeface="Consolas" panose="020B0609020204030204" pitchFamily="49" charset="0"/>
              </a:rPr>
              <a:t>// for .NET 4.6</a:t>
            </a:r>
            <a:br>
              <a:rPr lang="de-CH" sz="3600" dirty="0">
                <a:latin typeface="Yanone Kaffeesatz Regular" panose="02000000000000000000" pitchFamily="2" charset="0"/>
                <a:cs typeface="Consolas" panose="020B0609020204030204" pitchFamily="49" charset="0"/>
              </a:rPr>
            </a:br>
            <a:br>
              <a:rPr lang="de-CH" sz="3600" dirty="0">
                <a:latin typeface="Yanone Kaffeesatz Regular" panose="02000000000000000000" pitchFamily="2" charset="0"/>
                <a:cs typeface="Consolas" panose="020B0609020204030204" pitchFamily="49" charset="0"/>
              </a:rPr>
            </a:br>
            <a:r>
              <a:rPr lang="de-CH" sz="3600" dirty="0">
                <a:latin typeface="Yanone Kaffeesatz Regular" panose="02000000000000000000" pitchFamily="2" charset="0"/>
                <a:cs typeface="Consolas" panose="020B0609020204030204" pitchFamily="49" charset="0"/>
              </a:rPr>
              <a:t>      </a:t>
            </a:r>
            <a:r>
              <a:rPr lang="de-CH" sz="3600" dirty="0">
                <a:solidFill>
                  <a:schemeClr val="accent3"/>
                </a:solidFill>
                <a:latin typeface="Yanone Kaffeesatz Regular" panose="02000000000000000000" pitchFamily="2" charset="0"/>
                <a:cs typeface="Consolas" panose="020B0609020204030204" pitchFamily="49" charset="0"/>
              </a:rPr>
              <a:t>return Task.FromResult(0); // for .NET 4.5</a:t>
            </a: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148450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state</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1" y="1952437"/>
            <a:ext cx="6494333"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Ambient</a:t>
            </a:r>
            <a:endParaRPr lang="de-CH" dirty="0"/>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467412" y="1762196"/>
            <a:ext cx="5261307" cy="3572516"/>
          </a:xfrm>
          <a:prstGeom prst="rect">
            <a:avLst/>
          </a:prstGeom>
        </p:spPr>
      </p:pic>
    </p:spTree>
    <p:extLst>
      <p:ext uri="{BB962C8B-B14F-4D97-AF65-F5344CB8AC3E}">
        <p14:creationId xmlns:p14="http://schemas.microsoft.com/office/powerpoint/2010/main" val="384815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factory</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1" y="1952437"/>
            <a:ext cx="6494333"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chocolate</a:t>
            </a:r>
            <a:endParaRPr lang="de-CH"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47" y="1920999"/>
            <a:ext cx="5003684" cy="333017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2532" y="281361"/>
            <a:ext cx="3487867" cy="2201404"/>
          </a:xfrm>
          <a:prstGeom prst="rect">
            <a:avLst/>
          </a:prstGeom>
        </p:spPr>
      </p:pic>
      <p:sp>
        <p:nvSpPr>
          <p:cNvPr id="13" name="TextBox 12"/>
          <p:cNvSpPr txBox="1"/>
          <p:nvPr/>
        </p:nvSpPr>
        <p:spPr>
          <a:xfrm>
            <a:off x="7480454" y="6517078"/>
            <a:ext cx="4711546" cy="253916"/>
          </a:xfrm>
          <a:prstGeom prst="rect">
            <a:avLst/>
          </a:prstGeom>
          <a:noFill/>
        </p:spPr>
        <p:txBody>
          <a:bodyPr wrap="none" rtlCol="0">
            <a:spAutoFit/>
          </a:bodyPr>
          <a:lstStyle/>
          <a:p>
            <a:r>
              <a:rPr lang="de-CH" sz="1050" dirty="0">
                <a:latin typeface="Microsoft YaHei UI" panose="020B0503020204020204" pitchFamily="34" charset="-122"/>
                <a:ea typeface="Microsoft YaHei UI" panose="020B0503020204020204" pitchFamily="34" charset="-122"/>
                <a:hlinkClick r:id="rId5"/>
              </a:rPr>
              <a:t>https://commons.wikimedia.org/wiki/File:Flag-map_of_Switzerland.svg</a:t>
            </a:r>
            <a:endParaRPr lang="de-CH" sz="105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770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CH"/>
          </a:p>
        </p:txBody>
      </p:sp>
      <p:pic>
        <p:nvPicPr>
          <p:cNvPr id="3" name="Picture 2"/>
          <p:cNvPicPr>
            <a:picLocks noChangeAspect="1"/>
          </p:cNvPicPr>
          <p:nvPr/>
        </p:nvPicPr>
        <p:blipFill>
          <a:blip r:embed="rId2"/>
          <a:stretch>
            <a:fillRect/>
          </a:stretch>
        </p:blipFill>
        <p:spPr>
          <a:xfrm>
            <a:off x="0" y="-130063"/>
            <a:ext cx="12192000" cy="7118128"/>
          </a:xfrm>
          <a:prstGeom prst="rect">
            <a:avLst/>
          </a:prstGeom>
        </p:spPr>
      </p:pic>
    </p:spTree>
    <p:extLst>
      <p:ext uri="{BB962C8B-B14F-4D97-AF65-F5344CB8AC3E}">
        <p14:creationId xmlns:p14="http://schemas.microsoft.com/office/powerpoint/2010/main" val="2437538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state</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1" y="1952437"/>
            <a:ext cx="6494333"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Ambient</a:t>
            </a:r>
            <a:endParaRPr lang="de-CH" dirty="0"/>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467412" y="1762196"/>
            <a:ext cx="5261307" cy="3572516"/>
          </a:xfrm>
          <a:prstGeom prst="rect">
            <a:avLst/>
          </a:prstGeom>
        </p:spPr>
      </p:pic>
    </p:spTree>
    <p:extLst>
      <p:ext uri="{BB962C8B-B14F-4D97-AF65-F5344CB8AC3E}">
        <p14:creationId xmlns:p14="http://schemas.microsoft.com/office/powerpoint/2010/main" val="213096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floating state</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1" y="1952437"/>
            <a:ext cx="6494333"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Context</a:t>
            </a:r>
            <a:endParaRPr lang="de-CH" dirty="0"/>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94332" y="1737368"/>
            <a:ext cx="5389930" cy="3080522"/>
          </a:xfrm>
          <a:prstGeom prst="rect">
            <a:avLst/>
          </a:prstGeom>
        </p:spPr>
      </p:pic>
      <p:sp>
        <p:nvSpPr>
          <p:cNvPr id="12" name="TextBox 11"/>
          <p:cNvSpPr txBox="1"/>
          <p:nvPr/>
        </p:nvSpPr>
        <p:spPr>
          <a:xfrm>
            <a:off x="10781107" y="6465023"/>
            <a:ext cx="1431802" cy="338554"/>
          </a:xfrm>
          <a:prstGeom prst="rect">
            <a:avLst/>
          </a:prstGeom>
          <a:noFill/>
        </p:spPr>
        <p:txBody>
          <a:bodyPr wrap="none" rtlCol="0">
            <a:spAutoFit/>
          </a:bodyPr>
          <a:lstStyle/>
          <a:p>
            <a:r>
              <a:rPr lang="de-CH" sz="1600" dirty="0">
                <a:solidFill>
                  <a:schemeClr val="tx2"/>
                </a:solidFill>
                <a:latin typeface="Yanone Kaffeesatz Regular" panose="02000000000000000000" pitchFamily="2" charset="0"/>
                <a:hlinkClick r:id="rId5"/>
              </a:rPr>
              <a:t>www.insideevs.com</a:t>
            </a:r>
            <a:endParaRPr lang="de-CH" sz="1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167788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9531" y="612845"/>
            <a:ext cx="11432938" cy="5632311"/>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VanillaHandler : IHandleMessages&lt;AcquireVanilla&gt; {</a:t>
            </a:r>
          </a:p>
          <a:p>
            <a:endParaRPr lang="de-CH" sz="3600" dirty="0">
              <a:latin typeface="Yanone Kaffeesatz Regular" panose="02000000000000000000" pitchFamily="2" charset="0"/>
              <a:cs typeface="Consolas" panose="020B0609020204030204" pitchFamily="49" charset="0"/>
            </a:endParaRPr>
          </a:p>
          <a:p>
            <a:r>
              <a:rPr lang="de-CH" sz="3600" dirty="0">
                <a:solidFill>
                  <a:schemeClr val="accent1"/>
                </a:solidFill>
                <a:latin typeface="Yanone Kaffeesatz Regular" panose="02000000000000000000" pitchFamily="2" charset="0"/>
                <a:cs typeface="Consolas" panose="020B0609020204030204" pitchFamily="49" charset="0"/>
              </a:rPr>
              <a:t>   </a:t>
            </a:r>
            <a:r>
              <a:rPr lang="de-CH" sz="3600" dirty="0">
                <a:solidFill>
                  <a:schemeClr val="tx2"/>
                </a:solidFill>
                <a:latin typeface="Yanone Kaffeesatz Regular" panose="02000000000000000000" pitchFamily="2" charset="0"/>
                <a:cs typeface="Consolas" panose="020B0609020204030204" pitchFamily="49" charset="0"/>
              </a:rPr>
              <a:t>async Task Handle(AcquireVanilla message,</a:t>
            </a:r>
            <a:r>
              <a:rPr lang="de-CH" sz="3600" dirty="0">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IMessageHandlerContext context</a:t>
            </a:r>
            <a:r>
              <a:rPr lang="de-CH" sz="3600" dirty="0">
                <a:solidFill>
                  <a:schemeClr val="tx2"/>
                </a:solidFill>
                <a:latin typeface="Yanone Kaffeesatz Regular" panose="02000000000000000000" pitchFamily="2" charset="0"/>
                <a:cs typeface="Consolas" panose="020B0609020204030204" pitchFamily="49" charset="0"/>
              </a:rPr>
              <a:t>)</a:t>
            </a:r>
          </a:p>
          <a:p>
            <a:r>
              <a:rPr lang="de-CH" sz="3600" dirty="0">
                <a:latin typeface="Yanone Kaffeesatz Regular" panose="02000000000000000000" pitchFamily="2" charset="0"/>
                <a:cs typeface="Consolas" panose="020B0609020204030204" pitchFamily="49" charset="0"/>
              </a:rPr>
              <a:t>  </a:t>
            </a:r>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latin typeface="Yanone Kaffeesatz Regular" panose="02000000000000000000" pitchFamily="2" charset="0"/>
                <a:cs typeface="Consolas" panose="020B0609020204030204" pitchFamily="49" charset="0"/>
              </a:rPr>
              <a:t>      </a:t>
            </a:r>
            <a:r>
              <a:rPr lang="de-CH" sz="3600" dirty="0">
                <a:solidFill>
                  <a:schemeClr val="tx2"/>
                </a:solidFill>
                <a:latin typeface="Yanone Kaffeesatz Regular" panose="02000000000000000000" pitchFamily="2" charset="0"/>
                <a:cs typeface="Consolas" panose="020B0609020204030204" pitchFamily="49" charset="0"/>
              </a:rPr>
              <a:t>var vanilla = await webService.AcquireVanilla(message.LotNumber);</a:t>
            </a:r>
            <a:br>
              <a:rPr lang="de-CH" sz="3600" dirty="0">
                <a:latin typeface="Yanone Kaffeesatz Regular" panose="02000000000000000000" pitchFamily="2" charset="0"/>
                <a:cs typeface="Consolas" panose="020B0609020204030204" pitchFamily="49" charset="0"/>
              </a:rPr>
            </a:br>
            <a:endParaRPr lang="de-CH" sz="3600" dirty="0">
              <a:latin typeface="Yanone Kaffeesatz Regular" panose="02000000000000000000" pitchFamily="2" charset="0"/>
              <a:cs typeface="Consolas" panose="020B0609020204030204" pitchFamily="49" charset="0"/>
            </a:endParaRPr>
          </a:p>
          <a:p>
            <a:r>
              <a:rPr lang="en-US" sz="3600" dirty="0">
                <a:latin typeface="Yanone Kaffeesatz Regular" panose="02000000000000000000" pitchFamily="2" charset="0"/>
                <a:cs typeface="Consolas" panose="020B0609020204030204" pitchFamily="49" charset="0"/>
              </a:rPr>
              <a:t>      </a:t>
            </a:r>
            <a:r>
              <a:rPr lang="en-US" sz="3600" dirty="0">
                <a:solidFill>
                  <a:schemeClr val="tx2"/>
                </a:solidFill>
                <a:latin typeface="Yanone Kaffeesatz Regular" panose="02000000000000000000" pitchFamily="2" charset="0"/>
                <a:cs typeface="Consolas" panose="020B0609020204030204" pitchFamily="49" charset="0"/>
              </a:rPr>
              <a:t>await</a:t>
            </a:r>
            <a:r>
              <a:rPr lang="en-US" sz="3600" dirty="0">
                <a:solidFill>
                  <a:schemeClr val="accent1"/>
                </a:solidFill>
                <a:latin typeface="Yanone Kaffeesatz Regular" panose="02000000000000000000" pitchFamily="2" charset="0"/>
                <a:cs typeface="Consolas" panose="020B0609020204030204" pitchFamily="49" charset="0"/>
              </a:rPr>
              <a:t> </a:t>
            </a:r>
            <a:r>
              <a:rPr lang="en-US" sz="3600" dirty="0" err="1">
                <a:solidFill>
                  <a:schemeClr val="accent4"/>
                </a:solidFill>
                <a:latin typeface="Yanone Kaffeesatz Regular" panose="02000000000000000000" pitchFamily="2" charset="0"/>
                <a:cs typeface="Consolas" panose="020B0609020204030204" pitchFamily="49" charset="0"/>
              </a:rPr>
              <a:t>context.Publish</a:t>
            </a:r>
            <a:r>
              <a:rPr lang="en-US" sz="3600" dirty="0">
                <a:solidFill>
                  <a:schemeClr val="accent4"/>
                </a:solidFill>
                <a:latin typeface="Yanone Kaffeesatz Regular" panose="02000000000000000000" pitchFamily="2" charset="0"/>
                <a:cs typeface="Consolas" panose="020B0609020204030204" pitchFamily="49" charset="0"/>
              </a:rPr>
              <a:t>(new </a:t>
            </a:r>
            <a:r>
              <a:rPr lang="en-US" sz="3600" dirty="0" err="1">
                <a:solidFill>
                  <a:schemeClr val="accent4"/>
                </a:solidFill>
                <a:latin typeface="Yanone Kaffeesatz Regular" panose="02000000000000000000" pitchFamily="2" charset="0"/>
                <a:cs typeface="Consolas" panose="020B0609020204030204" pitchFamily="49" charset="0"/>
              </a:rPr>
              <a:t>VanillaAcquired</a:t>
            </a:r>
            <a:r>
              <a:rPr lang="en-US" sz="3600" dirty="0">
                <a:solidFill>
                  <a:schemeClr val="accent4"/>
                </a:solidFill>
                <a:latin typeface="Yanone Kaffeesatz Regular" panose="02000000000000000000" pitchFamily="2" charset="0"/>
                <a:cs typeface="Consolas" panose="020B0609020204030204" pitchFamily="49" charset="0"/>
              </a:rPr>
              <a:t>())</a:t>
            </a:r>
            <a:r>
              <a:rPr lang="en-US" sz="3600" dirty="0">
                <a:latin typeface="Yanone Kaffeesatz Regular" panose="02000000000000000000" pitchFamily="2" charset="0"/>
                <a:cs typeface="Consolas" panose="020B0609020204030204" pitchFamily="49" charset="0"/>
              </a:rPr>
              <a:t>;</a:t>
            </a:r>
            <a:endParaRPr lang="de-CH" sz="3600" dirty="0">
              <a:latin typeface="Yanone Kaffeesatz Regular" panose="02000000000000000000" pitchFamily="2" charset="0"/>
              <a:cs typeface="Consolas" panose="020B0609020204030204" pitchFamily="49" charset="0"/>
            </a:endParaRPr>
          </a:p>
          <a:p>
            <a:r>
              <a:rPr lang="de-CH" sz="3600" dirty="0">
                <a:latin typeface="Yanone Kaffeesatz Regular" panose="02000000000000000000" pitchFamily="2" charset="0"/>
                <a:cs typeface="Consolas" panose="020B0609020204030204" pitchFamily="49" charset="0"/>
              </a:rPr>
              <a:t>   </a:t>
            </a:r>
            <a:r>
              <a:rPr lang="de-CH" sz="3600" dirty="0">
                <a:solidFill>
                  <a:schemeClr val="tx2"/>
                </a:solidFill>
                <a:latin typeface="Yanone Kaffeesatz Regular" panose="02000000000000000000" pitchFamily="2" charset="0"/>
                <a:cs typeface="Consolas" panose="020B0609020204030204" pitchFamily="49" charset="0"/>
              </a:rPr>
              <a:t>}</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942741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2201" y="2317995"/>
            <a:ext cx="7911423" cy="5706207"/>
          </a:xfrm>
          <a:prstGeom prst="rect">
            <a:avLst/>
          </a:prstGeom>
        </p:spPr>
      </p:pic>
      <p:pic>
        <p:nvPicPr>
          <p:cNvPr id="8" name="Picture 7"/>
          <p:cNvPicPr>
            <a:picLocks noChangeAspect="1"/>
          </p:cNvPicPr>
          <p:nvPr/>
        </p:nvPicPr>
        <p:blipFill>
          <a:blip r:embed="rId4">
            <a:lum bright="70000" contrast="-70000"/>
          </a:blip>
          <a:stretch>
            <a:fillRect/>
          </a:stretch>
        </p:blipFill>
        <p:spPr>
          <a:xfrm rot="5683789">
            <a:off x="9476676" y="173172"/>
            <a:ext cx="2589620" cy="2607823"/>
          </a:xfrm>
          <a:prstGeom prst="rect">
            <a:avLst/>
          </a:prstGeom>
        </p:spPr>
      </p:pic>
      <p:sp>
        <p:nvSpPr>
          <p:cNvPr id="2" name="Rectangle 1"/>
          <p:cNvSpPr/>
          <p:nvPr/>
        </p:nvSpPr>
        <p:spPr>
          <a:xfrm>
            <a:off x="3853239" y="1851645"/>
            <a:ext cx="448552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Demo</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sp>
        <p:nvSpPr>
          <p:cNvPr id="9" name="Rectangle 8"/>
          <p:cNvSpPr/>
          <p:nvPr/>
        </p:nvSpPr>
        <p:spPr>
          <a:xfrm>
            <a:off x="1838261" y="5006355"/>
            <a:ext cx="5382235" cy="914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solidFill>
                <a:latin typeface="Yanone Kaffeesatz Regular" panose="02000000000000000000" pitchFamily="2" charset="0"/>
                <a:ea typeface="Microsoft JhengHei" panose="020B0604030504040204" pitchFamily="34" charset="-120"/>
              </a:rPr>
              <a:t>APIs are in early preview</a:t>
            </a:r>
            <a:endParaRPr lang="de-CH" sz="3600" dirty="0">
              <a:solidFill>
                <a:schemeClr val="accent4"/>
              </a:solidFill>
              <a:latin typeface="Yanone Kaffeesatz Regular" panose="02000000000000000000" pitchFamily="2" charset="0"/>
              <a:ea typeface="Microsoft JhengHei" panose="020B0604030504040204" pitchFamily="34" charset="-120"/>
            </a:endParaRPr>
          </a:p>
        </p:txBody>
      </p:sp>
      <p:sp>
        <p:nvSpPr>
          <p:cNvPr id="10" name="Rectangle 9"/>
          <p:cNvSpPr/>
          <p:nvPr/>
        </p:nvSpPr>
        <p:spPr>
          <a:xfrm>
            <a:off x="9238324" y="3215588"/>
            <a:ext cx="1729961" cy="2308324"/>
          </a:xfrm>
          <a:prstGeom prst="rect">
            <a:avLst/>
          </a:prstGeom>
        </p:spPr>
        <p:txBody>
          <a:bodyPr wrap="none">
            <a:spAutoFit/>
          </a:bodyPr>
          <a:lstStyle/>
          <a:p>
            <a:r>
              <a:rPr lang="en-US" sz="14400" dirty="0">
                <a:solidFill>
                  <a:schemeClr val="tx2"/>
                </a:solidFill>
                <a:latin typeface="Yanone Kaffeesatz Regular" panose="02000000000000000000" pitchFamily="2" charset="0"/>
                <a:ea typeface="Microsoft YaHei UI" panose="020B0503020204020204" pitchFamily="34" charset="-122"/>
              </a:rPr>
              <a:t>V6</a:t>
            </a:r>
            <a:endParaRPr lang="de-CH" sz="144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330609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481367" y="1685934"/>
            <a:ext cx="5415859" cy="3179883"/>
          </a:xfrm>
          <a:prstGeom prst="rect">
            <a:avLst/>
          </a:prstGeom>
        </p:spPr>
      </p:pic>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docs.particular.net</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1" y="1952437"/>
            <a:ext cx="6494333"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Guidance</a:t>
            </a:r>
            <a:endParaRPr lang="de-CH" dirty="0"/>
          </a:p>
        </p:txBody>
      </p:sp>
    </p:spTree>
    <p:extLst>
      <p:ext uri="{BB962C8B-B14F-4D97-AF65-F5344CB8AC3E}">
        <p14:creationId xmlns:p14="http://schemas.microsoft.com/office/powerpoint/2010/main" val="2864943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Version 6</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1" y="1952437"/>
            <a:ext cx="6494333"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Engine</a:t>
            </a:r>
            <a:endParaRPr lang="de-CH" dirty="0"/>
          </a:p>
        </p:txBody>
      </p:sp>
      <p:pic>
        <p:nvPicPr>
          <p:cNvPr id="10" name="Picture 2" descr="http://www.hdwallbackgrounds.com/wp-content/uploads/2014/06/Tesla-Model-S-Red-Wallpaper-High-Resolution.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4988" y="1612599"/>
            <a:ext cx="5308329" cy="33265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0125409" y="6465023"/>
            <a:ext cx="2066591" cy="338554"/>
          </a:xfrm>
          <a:prstGeom prst="rect">
            <a:avLst/>
          </a:prstGeom>
          <a:noFill/>
        </p:spPr>
        <p:txBody>
          <a:bodyPr wrap="none" rtlCol="0">
            <a:spAutoFit/>
          </a:bodyPr>
          <a:lstStyle/>
          <a:p>
            <a:r>
              <a:rPr lang="de-CH" sz="1600" dirty="0">
                <a:solidFill>
                  <a:schemeClr val="tx2"/>
                </a:solidFill>
                <a:latin typeface="Yanone Kaffeesatz Regular" panose="02000000000000000000" pitchFamily="2" charset="0"/>
                <a:hlinkClick r:id="rId5"/>
              </a:rPr>
              <a:t>www.hdwallbackgrounds.com</a:t>
            </a:r>
            <a:endParaRPr lang="de-CH" sz="1600" dirty="0">
              <a:solidFill>
                <a:schemeClr val="tx2"/>
              </a:solidFill>
              <a:latin typeface="Yanone Kaffeesatz Regular" panose="02000000000000000000" pitchFamily="2" charset="0"/>
            </a:endParaRPr>
          </a:p>
        </p:txBody>
      </p:sp>
    </p:spTree>
    <p:extLst>
      <p:ext uri="{BB962C8B-B14F-4D97-AF65-F5344CB8AC3E}">
        <p14:creationId xmlns:p14="http://schemas.microsoft.com/office/powerpoint/2010/main" val="2226877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10063973"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github.com/danielmarbach/</a:t>
            </a:r>
            <a:r>
              <a:rPr lang="en-US" sz="5400" dirty="0">
                <a:solidFill>
                  <a:schemeClr val="accent4"/>
                </a:solidFill>
                <a:latin typeface="Yanone Kaffeesatz Regular" panose="02000000000000000000" pitchFamily="2" charset="0"/>
              </a:rPr>
              <a:t>03-10-2016-AsyncWebinar</a:t>
            </a:r>
            <a:endParaRPr lang="de-CH" sz="4000" dirty="0">
              <a:solidFill>
                <a:schemeClr val="accent4"/>
              </a:solidFill>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323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940964" y="1326323"/>
            <a:ext cx="8310072" cy="4205354"/>
            <a:chOff x="1570217" y="1690688"/>
            <a:chExt cx="8310072" cy="4205354"/>
          </a:xfrm>
        </p:grpSpPr>
        <p:pic>
          <p:nvPicPr>
            <p:cNvPr id="44" name="Picture 43"/>
            <p:cNvPicPr>
              <a:picLocks noChangeAspect="1"/>
            </p:cNvPicPr>
            <p:nvPr/>
          </p:nvPicPr>
          <p:blipFill>
            <a:blip r:embed="rId3"/>
            <a:stretch>
              <a:fillRect/>
            </a:stretch>
          </p:blipFill>
          <p:spPr>
            <a:xfrm rot="5683789">
              <a:off x="4544766" y="2748689"/>
              <a:ext cx="667496" cy="672188"/>
            </a:xfrm>
            <a:prstGeom prst="rect">
              <a:avLst/>
            </a:prstGeom>
          </p:spPr>
        </p:pic>
        <p:grpSp>
          <p:nvGrpSpPr>
            <p:cNvPr id="43" name="Group 42"/>
            <p:cNvGrpSpPr/>
            <p:nvPr/>
          </p:nvGrpSpPr>
          <p:grpSpPr>
            <a:xfrm>
              <a:off x="1570217" y="1690688"/>
              <a:ext cx="8310072" cy="4205354"/>
              <a:chOff x="1570217" y="1690688"/>
              <a:chExt cx="8310072" cy="4205354"/>
            </a:xfrm>
          </p:grpSpPr>
          <p:grpSp>
            <p:nvGrpSpPr>
              <p:cNvPr id="5" name="Group 4"/>
              <p:cNvGrpSpPr/>
              <p:nvPr/>
            </p:nvGrpSpPr>
            <p:grpSpPr>
              <a:xfrm>
                <a:off x="1570217" y="1690688"/>
                <a:ext cx="4224675" cy="4165581"/>
                <a:chOff x="5302605" y="3091733"/>
                <a:chExt cx="1139292" cy="1038478"/>
              </a:xfrm>
            </p:grpSpPr>
            <p:sp>
              <p:nvSpPr>
                <p:cNvPr id="3" name="Rectangle 2"/>
                <p:cNvSpPr/>
                <p:nvPr/>
              </p:nvSpPr>
              <p:spPr>
                <a:xfrm>
                  <a:off x="5302605" y="3091733"/>
                  <a:ext cx="1139292" cy="103847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u="sng">
                    <a:latin typeface="Yanone Kaffeesatz Regular" panose="02000000000000000000" pitchFamily="2" charset="0"/>
                    <a:ea typeface="Microsoft YaHei UI" panose="020B0503020204020204" pitchFamily="34" charset="-122"/>
                  </a:endParaRPr>
                </a:p>
              </p:txBody>
            </p:sp>
            <p:sp>
              <p:nvSpPr>
                <p:cNvPr id="4" name="TextBox 3"/>
                <p:cNvSpPr txBox="1"/>
                <p:nvPr/>
              </p:nvSpPr>
              <p:spPr>
                <a:xfrm>
                  <a:off x="5870529" y="3925972"/>
                  <a:ext cx="228336" cy="115093"/>
                </a:xfrm>
                <a:prstGeom prst="rect">
                  <a:avLst/>
                </a:prstGeom>
                <a:noFill/>
              </p:spPr>
              <p:txBody>
                <a:bodyPr wrap="none" rtlCol="0">
                  <a:spAutoFit/>
                </a:bodyPr>
                <a:lstStyle/>
                <a:p>
                  <a:pPr algn="ctr"/>
                  <a:r>
                    <a:rPr lang="en-US" sz="2400" dirty="0">
                      <a:solidFill>
                        <a:schemeClr val="tx2"/>
                      </a:solidFill>
                      <a:latin typeface="Yanone Kaffeesatz Regular" panose="02000000000000000000" pitchFamily="2" charset="0"/>
                      <a:ea typeface="Microsoft YaHei UI" panose="020B0503020204020204" pitchFamily="34" charset="-122"/>
                    </a:rPr>
                    <a:t>Facility</a:t>
                  </a:r>
                  <a:endParaRPr lang="de-CH" sz="2400" dirty="0">
                    <a:solidFill>
                      <a:schemeClr val="tx2"/>
                    </a:solidFill>
                    <a:latin typeface="Yanone Kaffeesatz Regular" panose="02000000000000000000" pitchFamily="2" charset="0"/>
                    <a:ea typeface="Microsoft YaHei UI" panose="020B0503020204020204" pitchFamily="34" charset="-122"/>
                  </a:endParaRPr>
                </a:p>
              </p:txBody>
            </p:sp>
          </p:grpSp>
          <p:grpSp>
            <p:nvGrpSpPr>
              <p:cNvPr id="6" name="Group 5"/>
              <p:cNvGrpSpPr/>
              <p:nvPr/>
            </p:nvGrpSpPr>
            <p:grpSpPr>
              <a:xfrm>
                <a:off x="7744471" y="3577948"/>
                <a:ext cx="1440000" cy="914400"/>
                <a:chOff x="5527496" y="3215811"/>
                <a:chExt cx="1146468" cy="914400"/>
              </a:xfrm>
            </p:grpSpPr>
            <p:sp>
              <p:nvSpPr>
                <p:cNvPr id="7" name="Rectangle 6"/>
                <p:cNvSpPr/>
                <p:nvPr/>
              </p:nvSpPr>
              <p:spPr>
                <a:xfrm>
                  <a:off x="5527496" y="3215811"/>
                  <a:ext cx="1146468" cy="914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u="sng">
                    <a:latin typeface="Yanone Kaffeesatz Regular" panose="02000000000000000000" pitchFamily="2" charset="0"/>
                    <a:ea typeface="Microsoft YaHei UI" panose="020B0503020204020204" pitchFamily="34" charset="-122"/>
                  </a:endParaRPr>
                </a:p>
              </p:txBody>
            </p:sp>
            <p:sp>
              <p:nvSpPr>
                <p:cNvPr id="8" name="TextBox 7"/>
                <p:cNvSpPr txBox="1"/>
                <p:nvPr/>
              </p:nvSpPr>
              <p:spPr>
                <a:xfrm>
                  <a:off x="5697200" y="3488345"/>
                  <a:ext cx="768555" cy="461665"/>
                </a:xfrm>
                <a:prstGeom prst="rect">
                  <a:avLst/>
                </a:prstGeom>
                <a:noFill/>
              </p:spPr>
              <p:txBody>
                <a:bodyPr wrap="none" rtlCol="0">
                  <a:spAutoFit/>
                </a:bodyPr>
                <a:lstStyle/>
                <a:p>
                  <a:pPr algn="ctr"/>
                  <a:r>
                    <a:rPr lang="en-US" sz="2400" dirty="0">
                      <a:solidFill>
                        <a:schemeClr val="tx2"/>
                      </a:solidFill>
                      <a:latin typeface="Yanone Kaffeesatz Regular" panose="02000000000000000000" pitchFamily="2" charset="0"/>
                      <a:ea typeface="Microsoft YaHei UI" panose="020B0503020204020204" pitchFamily="34" charset="-122"/>
                    </a:rPr>
                    <a:t>Grinding</a:t>
                  </a:r>
                  <a:endParaRPr lang="de-CH" sz="2400" dirty="0">
                    <a:solidFill>
                      <a:schemeClr val="tx2"/>
                    </a:solidFill>
                    <a:latin typeface="Yanone Kaffeesatz Regular" panose="02000000000000000000" pitchFamily="2" charset="0"/>
                    <a:ea typeface="Microsoft YaHei UI" panose="020B0503020204020204" pitchFamily="34" charset="-122"/>
                  </a:endParaRPr>
                </a:p>
              </p:txBody>
            </p:sp>
          </p:grpSp>
          <p:grpSp>
            <p:nvGrpSpPr>
              <p:cNvPr id="9" name="Group 8"/>
              <p:cNvGrpSpPr/>
              <p:nvPr/>
            </p:nvGrpSpPr>
            <p:grpSpPr>
              <a:xfrm>
                <a:off x="8440289" y="2207065"/>
                <a:ext cx="1440000" cy="914400"/>
                <a:chOff x="5527497" y="3285531"/>
                <a:chExt cx="1162498" cy="914400"/>
              </a:xfrm>
            </p:grpSpPr>
            <p:sp>
              <p:nvSpPr>
                <p:cNvPr id="10" name="Rectangle 9"/>
                <p:cNvSpPr/>
                <p:nvPr/>
              </p:nvSpPr>
              <p:spPr>
                <a:xfrm>
                  <a:off x="5527497" y="3285531"/>
                  <a:ext cx="1162498" cy="914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u="sng">
                    <a:latin typeface="Yanone Kaffeesatz Regular" panose="02000000000000000000" pitchFamily="2" charset="0"/>
                    <a:ea typeface="Microsoft YaHei UI" panose="020B0503020204020204" pitchFamily="34" charset="-122"/>
                  </a:endParaRPr>
                </a:p>
              </p:txBody>
            </p:sp>
            <p:sp>
              <p:nvSpPr>
                <p:cNvPr id="11" name="TextBox 10"/>
                <p:cNvSpPr txBox="1"/>
                <p:nvPr/>
              </p:nvSpPr>
              <p:spPr>
                <a:xfrm>
                  <a:off x="5681723" y="3488345"/>
                  <a:ext cx="815535" cy="461665"/>
                </a:xfrm>
                <a:prstGeom prst="rect">
                  <a:avLst/>
                </a:prstGeom>
                <a:noFill/>
              </p:spPr>
              <p:txBody>
                <a:bodyPr wrap="none" rtlCol="0">
                  <a:spAutoFit/>
                </a:bodyPr>
                <a:lstStyle/>
                <a:p>
                  <a:pPr algn="ctr"/>
                  <a:r>
                    <a:rPr lang="en-US" sz="2400" dirty="0">
                      <a:solidFill>
                        <a:schemeClr val="tx2"/>
                      </a:solidFill>
                      <a:latin typeface="Yanone Kaffeesatz Regular" panose="02000000000000000000" pitchFamily="2" charset="0"/>
                      <a:ea typeface="Microsoft YaHei UI" panose="020B0503020204020204" pitchFamily="34" charset="-122"/>
                    </a:rPr>
                    <a:t>Roasting</a:t>
                  </a:r>
                  <a:endParaRPr lang="de-CH" sz="2400" dirty="0">
                    <a:solidFill>
                      <a:schemeClr val="tx2"/>
                    </a:solidFill>
                    <a:latin typeface="Yanone Kaffeesatz Regular" panose="02000000000000000000" pitchFamily="2" charset="0"/>
                    <a:ea typeface="Microsoft YaHei UI" panose="020B0503020204020204" pitchFamily="34" charset="-122"/>
                  </a:endParaRPr>
                </a:p>
              </p:txBody>
            </p:sp>
          </p:grpSp>
          <p:grpSp>
            <p:nvGrpSpPr>
              <p:cNvPr id="12" name="Group 11"/>
              <p:cNvGrpSpPr/>
              <p:nvPr/>
            </p:nvGrpSpPr>
            <p:grpSpPr>
              <a:xfrm>
                <a:off x="7800902" y="4981642"/>
                <a:ext cx="1440000" cy="914400"/>
                <a:chOff x="5813398" y="3248302"/>
                <a:chExt cx="914400" cy="914400"/>
              </a:xfrm>
            </p:grpSpPr>
            <p:sp>
              <p:nvSpPr>
                <p:cNvPr id="13" name="Rectangle 12"/>
                <p:cNvSpPr/>
                <p:nvPr/>
              </p:nvSpPr>
              <p:spPr>
                <a:xfrm>
                  <a:off x="5813398" y="3248302"/>
                  <a:ext cx="914400" cy="9144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u="sng">
                    <a:latin typeface="Yanone Kaffeesatz Regular" panose="02000000000000000000" pitchFamily="2" charset="0"/>
                    <a:ea typeface="Microsoft YaHei UI" panose="020B0503020204020204" pitchFamily="34" charset="-122"/>
                  </a:endParaRPr>
                </a:p>
              </p:txBody>
            </p:sp>
            <p:sp>
              <p:nvSpPr>
                <p:cNvPr id="14" name="TextBox 13"/>
                <p:cNvSpPr txBox="1"/>
                <p:nvPr/>
              </p:nvSpPr>
              <p:spPr>
                <a:xfrm>
                  <a:off x="5955963" y="3520836"/>
                  <a:ext cx="629270" cy="461665"/>
                </a:xfrm>
                <a:prstGeom prst="rect">
                  <a:avLst/>
                </a:prstGeom>
                <a:noFill/>
              </p:spPr>
              <p:txBody>
                <a:bodyPr wrap="none" rtlCol="0">
                  <a:spAutoFit/>
                </a:bodyPr>
                <a:lstStyle/>
                <a:p>
                  <a:pPr algn="ctr"/>
                  <a:r>
                    <a:rPr lang="en-US" sz="2400" dirty="0">
                      <a:solidFill>
                        <a:schemeClr val="tx2"/>
                      </a:solidFill>
                      <a:latin typeface="Yanone Kaffeesatz Regular" panose="02000000000000000000" pitchFamily="2" charset="0"/>
                      <a:ea typeface="Microsoft YaHei UI" panose="020B0503020204020204" pitchFamily="34" charset="-122"/>
                    </a:rPr>
                    <a:t>Blending</a:t>
                  </a:r>
                  <a:endParaRPr lang="de-CH" sz="2400" dirty="0">
                    <a:solidFill>
                      <a:schemeClr val="tx2"/>
                    </a:solidFill>
                    <a:latin typeface="Yanone Kaffeesatz Regular" panose="02000000000000000000" pitchFamily="2" charset="0"/>
                    <a:ea typeface="Microsoft YaHei UI" panose="020B0503020204020204" pitchFamily="34" charset="-122"/>
                  </a:endParaRPr>
                </a:p>
              </p:txBody>
            </p:sp>
          </p:grpSp>
          <p:sp>
            <p:nvSpPr>
              <p:cNvPr id="17" name="TextBox 16"/>
              <p:cNvSpPr txBox="1"/>
              <p:nvPr/>
            </p:nvSpPr>
            <p:spPr>
              <a:xfrm>
                <a:off x="1786219" y="3850482"/>
                <a:ext cx="2146742" cy="461665"/>
              </a:xfrm>
              <a:prstGeom prst="rect">
                <a:avLst/>
              </a:prstGeom>
              <a:noFill/>
            </p:spPr>
            <p:txBody>
              <a:bodyPr wrap="none" rtlCol="0">
                <a:spAutoFit/>
              </a:bodyPr>
              <a:lstStyle/>
              <a:p>
                <a:r>
                  <a:rPr lang="en-US" sz="2400" dirty="0" err="1">
                    <a:solidFill>
                      <a:schemeClr val="accent4"/>
                    </a:solidFill>
                    <a:latin typeface="Yanone Kaffeesatz Regular" panose="02000000000000000000" pitchFamily="2" charset="0"/>
                    <a:ea typeface="Microsoft YaHei UI" panose="020B0503020204020204" pitchFamily="34" charset="-122"/>
                  </a:rPr>
                  <a:t>ProduceChocolateBar</a:t>
                </a:r>
                <a:endParaRPr lang="de-CH" sz="2400" dirty="0">
                  <a:solidFill>
                    <a:schemeClr val="accent4"/>
                  </a:solidFill>
                  <a:latin typeface="Yanone Kaffeesatz Regular" panose="02000000000000000000" pitchFamily="2" charset="0"/>
                  <a:ea typeface="Microsoft YaHei UI" panose="020B0503020204020204" pitchFamily="34" charset="-122"/>
                </a:endParaRPr>
              </a:p>
            </p:txBody>
          </p:sp>
          <p:sp>
            <p:nvSpPr>
              <p:cNvPr id="18" name="7-Point Star 17"/>
              <p:cNvSpPr/>
              <p:nvPr/>
            </p:nvSpPr>
            <p:spPr>
              <a:xfrm>
                <a:off x="4191857" y="2409879"/>
                <a:ext cx="1378848" cy="1289085"/>
              </a:xfrm>
              <a:prstGeom prst="star7">
                <a:avLst/>
              </a:prstGeom>
              <a:noFill/>
              <a:ln w="28575">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CH" sz="2400" u="sng">
                  <a:latin typeface="Yanone Kaffeesatz Regular" panose="02000000000000000000" pitchFamily="2" charset="0"/>
                  <a:ea typeface="Microsoft YaHei UI" panose="020B0503020204020204" pitchFamily="34" charset="-122"/>
                </a:endParaRPr>
              </a:p>
            </p:txBody>
          </p:sp>
          <p:sp>
            <p:nvSpPr>
              <p:cNvPr id="19" name="TextBox 18"/>
              <p:cNvSpPr txBox="1"/>
              <p:nvPr/>
            </p:nvSpPr>
            <p:spPr>
              <a:xfrm>
                <a:off x="2010851" y="1922967"/>
                <a:ext cx="2991525" cy="461665"/>
              </a:xfrm>
              <a:prstGeom prst="rect">
                <a:avLst/>
              </a:prstGeom>
              <a:noFill/>
            </p:spPr>
            <p:txBody>
              <a:bodyPr wrap="none" rtlCol="0">
                <a:spAutoFit/>
              </a:bodyPr>
              <a:lstStyle/>
              <a:p>
                <a:r>
                  <a:rPr lang="en-US" sz="2400" dirty="0" err="1">
                    <a:solidFill>
                      <a:schemeClr val="tx2"/>
                    </a:solidFill>
                    <a:latin typeface="Yanone Kaffeesatz Regular" panose="02000000000000000000" pitchFamily="2" charset="0"/>
                    <a:ea typeface="Microsoft YaHei UI" panose="020B0503020204020204" pitchFamily="34" charset="-122"/>
                  </a:rPr>
                  <a:t>ChocolateBarProducer</a:t>
                </a:r>
                <a:r>
                  <a:rPr lang="en-US" sz="2400" dirty="0">
                    <a:solidFill>
                      <a:schemeClr val="tx2"/>
                    </a:solidFill>
                    <a:latin typeface="Yanone Kaffeesatz Regular" panose="02000000000000000000" pitchFamily="2" charset="0"/>
                    <a:ea typeface="Microsoft YaHei UI" panose="020B0503020204020204" pitchFamily="34" charset="-122"/>
                  </a:rPr>
                  <a:t> (Policy)</a:t>
                </a:r>
                <a:endParaRPr lang="de-CH" sz="2400" dirty="0">
                  <a:solidFill>
                    <a:schemeClr val="tx2"/>
                  </a:solidFill>
                  <a:latin typeface="Yanone Kaffeesatz Regular" panose="02000000000000000000" pitchFamily="2" charset="0"/>
                  <a:ea typeface="Microsoft YaHei UI" panose="020B0503020204020204" pitchFamily="34" charset="-122"/>
                </a:endParaRPr>
              </a:p>
            </p:txBody>
          </p:sp>
          <p:cxnSp>
            <p:nvCxnSpPr>
              <p:cNvPr id="24" name="Elbow Connector 23"/>
              <p:cNvCxnSpPr>
                <a:stCxn id="18" idx="2"/>
                <a:endCxn id="13" idx="1"/>
              </p:cNvCxnSpPr>
              <p:nvPr/>
            </p:nvCxnSpPr>
            <p:spPr>
              <a:xfrm rot="16200000" flipH="1">
                <a:off x="5624567" y="3262506"/>
                <a:ext cx="1739871" cy="2612800"/>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50383" y="2264387"/>
                <a:ext cx="1276311" cy="461665"/>
              </a:xfrm>
              <a:prstGeom prst="rect">
                <a:avLst/>
              </a:prstGeom>
              <a:noFill/>
            </p:spPr>
            <p:txBody>
              <a:bodyPr wrap="none" rtlCol="0">
                <a:spAutoFit/>
              </a:bodyPr>
              <a:lstStyle/>
              <a:p>
                <a:r>
                  <a:rPr lang="en-US" sz="2400" dirty="0" err="1">
                    <a:solidFill>
                      <a:schemeClr val="accent4"/>
                    </a:solidFill>
                    <a:latin typeface="Yanone Kaffeesatz Regular" panose="02000000000000000000" pitchFamily="2" charset="0"/>
                    <a:ea typeface="Microsoft YaHei UI" panose="020B0503020204020204" pitchFamily="34" charset="-122"/>
                  </a:rPr>
                  <a:t>RoastBeans</a:t>
                </a:r>
                <a:endParaRPr lang="de-CH" sz="2400" dirty="0">
                  <a:solidFill>
                    <a:schemeClr val="accent4"/>
                  </a:solidFill>
                  <a:latin typeface="Yanone Kaffeesatz Regular" panose="02000000000000000000" pitchFamily="2" charset="0"/>
                  <a:ea typeface="Microsoft YaHei UI" panose="020B0503020204020204" pitchFamily="34" charset="-122"/>
                </a:endParaRPr>
              </a:p>
            </p:txBody>
          </p:sp>
          <p:cxnSp>
            <p:nvCxnSpPr>
              <p:cNvPr id="32" name="Elbow Connector 31"/>
              <p:cNvCxnSpPr>
                <a:stCxn id="18" idx="1"/>
                <a:endCxn id="7" idx="1"/>
              </p:cNvCxnSpPr>
              <p:nvPr/>
            </p:nvCxnSpPr>
            <p:spPr>
              <a:xfrm>
                <a:off x="5570709" y="3238898"/>
                <a:ext cx="2173762" cy="796250"/>
              </a:xfrm>
              <a:prstGeom prst="bentConnector3">
                <a:avLst>
                  <a:gd name="adj1" fmla="val 2353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250383" y="3551646"/>
                <a:ext cx="1231427" cy="461665"/>
              </a:xfrm>
              <a:prstGeom prst="rect">
                <a:avLst/>
              </a:prstGeom>
              <a:noFill/>
            </p:spPr>
            <p:txBody>
              <a:bodyPr wrap="none" rtlCol="0">
                <a:spAutoFit/>
              </a:bodyPr>
              <a:lstStyle/>
              <a:p>
                <a:r>
                  <a:rPr lang="en-US" sz="2400" dirty="0" err="1">
                    <a:solidFill>
                      <a:schemeClr val="accent4"/>
                    </a:solidFill>
                    <a:latin typeface="Yanone Kaffeesatz Regular" panose="02000000000000000000" pitchFamily="2" charset="0"/>
                    <a:ea typeface="Microsoft YaHei UI" panose="020B0503020204020204" pitchFamily="34" charset="-122"/>
                  </a:rPr>
                  <a:t>GrindBeans</a:t>
                </a:r>
                <a:endParaRPr lang="de-CH" sz="2400" dirty="0">
                  <a:solidFill>
                    <a:schemeClr val="accent4"/>
                  </a:solidFill>
                  <a:latin typeface="Yanone Kaffeesatz Regular" panose="02000000000000000000" pitchFamily="2" charset="0"/>
                  <a:ea typeface="Microsoft YaHei UI" panose="020B0503020204020204" pitchFamily="34" charset="-122"/>
                </a:endParaRPr>
              </a:p>
            </p:txBody>
          </p:sp>
          <p:cxnSp>
            <p:nvCxnSpPr>
              <p:cNvPr id="37" name="Elbow Connector 36"/>
              <p:cNvCxnSpPr>
                <a:stCxn id="18" idx="0"/>
                <a:endCxn id="10" idx="1"/>
              </p:cNvCxnSpPr>
              <p:nvPr/>
            </p:nvCxnSpPr>
            <p:spPr>
              <a:xfrm flipV="1">
                <a:off x="5434157" y="2664265"/>
                <a:ext cx="3006132" cy="93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20867" y="4994765"/>
                <a:ext cx="1606530" cy="461665"/>
              </a:xfrm>
              <a:prstGeom prst="rect">
                <a:avLst/>
              </a:prstGeom>
              <a:noFill/>
            </p:spPr>
            <p:txBody>
              <a:bodyPr wrap="none" rtlCol="0">
                <a:spAutoFit/>
              </a:bodyPr>
              <a:lstStyle/>
              <a:p>
                <a:r>
                  <a:rPr lang="en-US" sz="2400" dirty="0" err="1">
                    <a:solidFill>
                      <a:schemeClr val="accent4"/>
                    </a:solidFill>
                    <a:latin typeface="Yanone Kaffeesatz Regular" panose="02000000000000000000" pitchFamily="2" charset="0"/>
                    <a:ea typeface="Microsoft YaHei UI" panose="020B0503020204020204" pitchFamily="34" charset="-122"/>
                  </a:rPr>
                  <a:t>BlendChocolate</a:t>
                </a:r>
                <a:endParaRPr lang="de-CH" sz="2400" dirty="0">
                  <a:solidFill>
                    <a:schemeClr val="accent4"/>
                  </a:solidFill>
                  <a:latin typeface="Yanone Kaffeesatz Regular" panose="02000000000000000000" pitchFamily="2" charset="0"/>
                  <a:ea typeface="Microsoft YaHei UI" panose="020B0503020204020204" pitchFamily="34" charset="-122"/>
                </a:endParaRPr>
              </a:p>
            </p:txBody>
          </p:sp>
        </p:grpSp>
      </p:grpSp>
    </p:spTree>
    <p:extLst>
      <p:ext uri="{BB962C8B-B14F-4D97-AF65-F5344CB8AC3E}">
        <p14:creationId xmlns:p14="http://schemas.microsoft.com/office/powerpoint/2010/main" val="354125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92201" y="2317995"/>
            <a:ext cx="7911423" cy="5706207"/>
            <a:chOff x="5206138" y="123986"/>
            <a:chExt cx="9634781" cy="722608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6138" y="123986"/>
              <a:ext cx="9634781" cy="7226086"/>
            </a:xfrm>
            <a:prstGeom prst="rect">
              <a:avLst/>
            </a:prstGeom>
          </p:spPr>
        </p:pic>
        <p:sp>
          <p:nvSpPr>
            <p:cNvPr id="7" name="Rectangle 6"/>
            <p:cNvSpPr/>
            <p:nvPr/>
          </p:nvSpPr>
          <p:spPr>
            <a:xfrm>
              <a:off x="7089055" y="1260658"/>
              <a:ext cx="2106801" cy="2923159"/>
            </a:xfrm>
            <a:prstGeom prst="rect">
              <a:avLst/>
            </a:prstGeom>
          </p:spPr>
          <p:txBody>
            <a:bodyPr wrap="none">
              <a:spAutoFit/>
            </a:bodyPr>
            <a:lstStyle/>
            <a:p>
              <a:r>
                <a:rPr lang="en-US" sz="14400" dirty="0">
                  <a:solidFill>
                    <a:schemeClr val="tx2"/>
                  </a:solidFill>
                  <a:latin typeface="Yanone Kaffeesatz Regular" panose="02000000000000000000" pitchFamily="2" charset="0"/>
                  <a:ea typeface="Microsoft YaHei UI" panose="020B0503020204020204" pitchFamily="34" charset="-122"/>
                </a:rPr>
                <a:t>V5</a:t>
              </a:r>
              <a:endParaRPr lang="de-CH" sz="14400" dirty="0">
                <a:solidFill>
                  <a:schemeClr val="tx2"/>
                </a:solidFill>
                <a:latin typeface="Yanone Kaffeesatz Regular" panose="02000000000000000000" pitchFamily="2" charset="0"/>
              </a:endParaRPr>
            </a:p>
          </p:txBody>
        </p:sp>
      </p:grpSp>
      <p:pic>
        <p:nvPicPr>
          <p:cNvPr id="8" name="Picture 7"/>
          <p:cNvPicPr>
            <a:picLocks noChangeAspect="1"/>
          </p:cNvPicPr>
          <p:nvPr/>
        </p:nvPicPr>
        <p:blipFill>
          <a:blip r:embed="rId4">
            <a:lum bright="70000" contrast="-70000"/>
          </a:blip>
          <a:stretch>
            <a:fillRect/>
          </a:stretch>
        </p:blipFill>
        <p:spPr>
          <a:xfrm rot="5683789">
            <a:off x="9476676" y="173172"/>
            <a:ext cx="2589620" cy="2607823"/>
          </a:xfrm>
          <a:prstGeom prst="rect">
            <a:avLst/>
          </a:prstGeom>
        </p:spPr>
      </p:pic>
      <p:sp>
        <p:nvSpPr>
          <p:cNvPr id="2" name="Rectangle 1"/>
          <p:cNvSpPr/>
          <p:nvPr/>
        </p:nvSpPr>
        <p:spPr>
          <a:xfrm>
            <a:off x="3853239" y="1851645"/>
            <a:ext cx="448552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Demo</a:t>
            </a:r>
            <a:endParaRPr lang="de-CH" sz="2000" dirty="0"/>
          </a:p>
        </p:txBody>
      </p:sp>
      <p:sp>
        <p:nvSpPr>
          <p:cNvPr id="5" name="Rectangle 4"/>
          <p:cNvSpPr/>
          <p:nvPr/>
        </p:nvSpPr>
        <p:spPr>
          <a:xfrm>
            <a:off x="1838261" y="2875002"/>
            <a:ext cx="1635384" cy="1107996"/>
          </a:xfrm>
          <a:prstGeom prst="rect">
            <a:avLst/>
          </a:prstGeom>
        </p:spPr>
        <p:txBody>
          <a:bodyPr wrap="none">
            <a:spAutoFit/>
          </a:bodyPr>
          <a:lstStyle/>
          <a:p>
            <a:r>
              <a:rPr lang="en-US" sz="6600" dirty="0">
                <a:solidFill>
                  <a:schemeClr val="accent4"/>
                </a:solidFill>
                <a:latin typeface="Yanone Kaffeesatz Regular" panose="02000000000000000000" pitchFamily="2" charset="0"/>
              </a:rPr>
              <a:t>await</a:t>
            </a:r>
            <a:endParaRPr lang="de-CH" sz="6600" dirty="0"/>
          </a:p>
        </p:txBody>
      </p:sp>
    </p:spTree>
    <p:extLst>
      <p:ext uri="{BB962C8B-B14F-4D97-AF65-F5344CB8AC3E}">
        <p14:creationId xmlns:p14="http://schemas.microsoft.com/office/powerpoint/2010/main" val="2052553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467412" y="1636963"/>
            <a:ext cx="5556353" cy="3898243"/>
          </a:xfrm>
          <a:prstGeom prst="rect">
            <a:avLst/>
          </a:prstGeom>
        </p:spPr>
      </p:pic>
      <p:grpSp>
        <p:nvGrpSpPr>
          <p:cNvPr id="9" name="Group 8"/>
          <p:cNvGrpSpPr/>
          <p:nvPr/>
        </p:nvGrpSpPr>
        <p:grpSpPr>
          <a:xfrm>
            <a:off x="1" y="4399885"/>
            <a:ext cx="6494332" cy="2117193"/>
            <a:chOff x="383492" y="3586634"/>
            <a:chExt cx="6494332" cy="2117193"/>
          </a:xfrm>
        </p:grpSpPr>
        <p:sp>
          <p:nvSpPr>
            <p:cNvPr id="3" name="Rectangle 2"/>
            <p:cNvSpPr/>
            <p:nvPr/>
          </p:nvSpPr>
          <p:spPr>
            <a:xfrm>
              <a:off x="623258" y="5005441"/>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sp>
          <p:nvSpPr>
            <p:cNvPr id="6" name="Rectangle 5"/>
            <p:cNvSpPr/>
            <p:nvPr/>
          </p:nvSpPr>
          <p:spPr>
            <a:xfrm>
              <a:off x="383492" y="3586634"/>
              <a:ext cx="6494332" cy="1200329"/>
            </a:xfrm>
            <a:prstGeom prst="rect">
              <a:avLst/>
            </a:prstGeom>
          </p:spPr>
          <p:txBody>
            <a:bodyPr wrap="square">
              <a:spAutoFit/>
            </a:bodyPr>
            <a:lstStyle/>
            <a:p>
              <a:pPr algn="ctr"/>
              <a:r>
                <a:rPr lang="en-US" sz="7200" dirty="0">
                  <a:solidFill>
                    <a:schemeClr val="accent3"/>
                  </a:solidFill>
                  <a:latin typeface="Yanone Kaffeesatz Regular" panose="02000000000000000000" pitchFamily="2" charset="0"/>
                </a:rPr>
                <a:t>as-a-service</a:t>
              </a:r>
            </a:p>
          </p:txBody>
        </p:sp>
        <p:sp>
          <p:nvSpPr>
            <p:cNvPr id="8" name="Rectangle 7"/>
            <p:cNvSpPr/>
            <p:nvPr/>
          </p:nvSpPr>
          <p:spPr>
            <a:xfrm>
              <a:off x="5945376" y="5057496"/>
              <a:ext cx="184731" cy="646331"/>
            </a:xfrm>
            <a:prstGeom prst="rect">
              <a:avLst/>
            </a:prstGeom>
          </p:spPr>
          <p:txBody>
            <a:bodyPr wrap="none">
              <a:spAutoFit/>
            </a:bodyPr>
            <a:lstStyle/>
            <a:p>
              <a:endParaRPr lang="en-US" sz="3600" dirty="0">
                <a:solidFill>
                  <a:schemeClr val="tx2"/>
                </a:solidFill>
                <a:latin typeface="Yanone Kaffeesatz Regular" panose="02000000000000000000" pitchFamily="2" charset="0"/>
              </a:endParaRPr>
            </a:p>
          </p:txBody>
        </p:sp>
      </p:grpSp>
      <p:sp>
        <p:nvSpPr>
          <p:cNvPr id="7" name="Rectangle 6"/>
          <p:cNvSpPr/>
          <p:nvPr/>
        </p:nvSpPr>
        <p:spPr>
          <a:xfrm>
            <a:off x="-1" y="1952437"/>
            <a:ext cx="6494333"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chocolate</a:t>
            </a:r>
            <a:endParaRPr lang="de-CH" dirty="0"/>
          </a:p>
        </p:txBody>
      </p:sp>
    </p:spTree>
    <p:extLst>
      <p:ext uri="{BB962C8B-B14F-4D97-AF65-F5344CB8AC3E}">
        <p14:creationId xmlns:p14="http://schemas.microsoft.com/office/powerpoint/2010/main" val="412178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5334" y="612845"/>
            <a:ext cx="9081332" cy="5632311"/>
          </a:xfrm>
          <a:prstGeom prst="rect">
            <a:avLst/>
          </a:prstGeom>
          <a:noFill/>
        </p:spPr>
        <p:txBody>
          <a:bodyPr wrap="none" rtlCol="0">
            <a:spAutoFit/>
          </a:bodyPr>
          <a:lstStyle/>
          <a:p>
            <a:r>
              <a:rPr lang="de-CH" sz="4000" dirty="0">
                <a:solidFill>
                  <a:schemeClr val="tx2"/>
                </a:solidFill>
                <a:latin typeface="Yanone Kaffeesatz Regular" panose="02000000000000000000" pitchFamily="2" charset="0"/>
                <a:cs typeface="Consolas" panose="020B0609020204030204" pitchFamily="49" charset="0"/>
              </a:rPr>
              <a:t>class VanillaHandler : IHandleMessages&lt;AcquireVanilla&gt; {</a:t>
            </a:r>
          </a:p>
          <a:p>
            <a:endParaRPr lang="de-CH" sz="4000" dirty="0">
              <a:solidFill>
                <a:schemeClr val="tx2"/>
              </a:solidFill>
              <a:latin typeface="Yanone Kaffeesatz Regular" panose="02000000000000000000" pitchFamily="2" charset="0"/>
              <a:cs typeface="Consolas" panose="020B0609020204030204" pitchFamily="49" charset="0"/>
            </a:endParaRPr>
          </a:p>
          <a:p>
            <a:r>
              <a:rPr lang="de-CH" sz="4000" dirty="0">
                <a:solidFill>
                  <a:schemeClr val="tx2"/>
                </a:solidFill>
                <a:latin typeface="Yanone Kaffeesatz Regular" panose="02000000000000000000" pitchFamily="2" charset="0"/>
                <a:cs typeface="Consolas" panose="020B0609020204030204" pitchFamily="49" charset="0"/>
              </a:rPr>
              <a:t>   void Handle(AcquireVanilla message)</a:t>
            </a:r>
          </a:p>
          <a:p>
            <a:r>
              <a:rPr lang="de-CH" sz="4000" dirty="0">
                <a:solidFill>
                  <a:schemeClr val="tx2"/>
                </a:solidFill>
                <a:latin typeface="Yanone Kaffeesatz Regular" panose="02000000000000000000" pitchFamily="2" charset="0"/>
                <a:cs typeface="Consolas" panose="020B0609020204030204" pitchFamily="49" charset="0"/>
              </a:rPr>
              <a:t>   {</a:t>
            </a:r>
          </a:p>
          <a:p>
            <a:r>
              <a:rPr lang="de-CH" sz="4000" dirty="0">
                <a:solidFill>
                  <a:schemeClr val="tx2"/>
                </a:solidFill>
                <a:latin typeface="Yanone Kaffeesatz Regular" panose="02000000000000000000" pitchFamily="2" charset="0"/>
                <a:cs typeface="Consolas" panose="020B0609020204030204" pitchFamily="49" charset="0"/>
              </a:rPr>
              <a:t>      AcquireVanillaFromGovernmentService();</a:t>
            </a:r>
          </a:p>
          <a:p>
            <a:r>
              <a:rPr lang="en-US" sz="4000" dirty="0">
                <a:solidFill>
                  <a:schemeClr val="tx2"/>
                </a:solidFill>
                <a:latin typeface="Yanone Kaffeesatz Regular" panose="02000000000000000000" pitchFamily="2" charset="0"/>
                <a:cs typeface="Consolas" panose="020B0609020204030204" pitchFamily="49" charset="0"/>
              </a:rPr>
              <a:t>      </a:t>
            </a:r>
            <a:r>
              <a:rPr lang="en-US" sz="4000" dirty="0" err="1">
                <a:solidFill>
                  <a:schemeClr val="tx2"/>
                </a:solidFill>
                <a:latin typeface="Yanone Kaffeesatz Regular" panose="02000000000000000000" pitchFamily="2" charset="0"/>
                <a:cs typeface="Consolas" panose="020B0609020204030204" pitchFamily="49" charset="0"/>
              </a:rPr>
              <a:t>StoreVanillaUsageInDatabase</a:t>
            </a:r>
            <a:r>
              <a:rPr lang="en-US" sz="4000" dirty="0">
                <a:solidFill>
                  <a:schemeClr val="tx2"/>
                </a:solidFill>
                <a:latin typeface="Yanone Kaffeesatz Regular" panose="02000000000000000000" pitchFamily="2" charset="0"/>
                <a:cs typeface="Consolas" panose="020B0609020204030204" pitchFamily="49" charset="0"/>
              </a:rPr>
              <a:t>();</a:t>
            </a:r>
            <a:endParaRPr lang="de-CH" sz="4000" dirty="0">
              <a:solidFill>
                <a:schemeClr val="tx2"/>
              </a:solidFill>
              <a:latin typeface="Yanone Kaffeesatz Regular" panose="02000000000000000000" pitchFamily="2" charset="0"/>
              <a:cs typeface="Consolas" panose="020B0609020204030204" pitchFamily="49" charset="0"/>
            </a:endParaRPr>
          </a:p>
          <a:p>
            <a:r>
              <a:rPr lang="de-CH" sz="4000" dirty="0">
                <a:solidFill>
                  <a:schemeClr val="tx2"/>
                </a:solidFill>
                <a:latin typeface="Yanone Kaffeesatz Regular" panose="02000000000000000000" pitchFamily="2" charset="0"/>
                <a:cs typeface="Consolas" panose="020B0609020204030204" pitchFamily="49" charset="0"/>
              </a:rPr>
              <a:t>   }</a:t>
            </a:r>
          </a:p>
          <a:p>
            <a:endParaRPr lang="de-CH" sz="4000" dirty="0">
              <a:solidFill>
                <a:schemeClr val="tx2"/>
              </a:solidFill>
              <a:latin typeface="Yanone Kaffeesatz Regular" panose="02000000000000000000" pitchFamily="2" charset="0"/>
              <a:cs typeface="Consolas" panose="020B0609020204030204" pitchFamily="49" charset="0"/>
            </a:endParaRPr>
          </a:p>
          <a:p>
            <a:r>
              <a:rPr lang="de-CH" sz="40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1164279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564" y="335846"/>
            <a:ext cx="8194872" cy="6186309"/>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VanillaHandler : IHandleMessages&lt;AcquireVanilla&gt;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void Handle(AcquireVanilla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solidFill>
                  <a:schemeClr val="tx2"/>
                </a:solidFill>
                <a:latin typeface="Yanone Kaffeesatz Regular" panose="02000000000000000000" pitchFamily="2" charset="0"/>
                <a:cs typeface="Consolas" panose="020B0609020204030204" pitchFamily="49" charset="0"/>
              </a:rPr>
              <a:t>      AcquireVanillaFromGovernmentAsync()</a:t>
            </a:r>
            <a:r>
              <a:rPr lang="de-CH" sz="3600" dirty="0">
                <a:solidFill>
                  <a:schemeClr val="accent4"/>
                </a:solidFill>
                <a:latin typeface="Yanone Kaffeesatz Regular" panose="02000000000000000000" pitchFamily="2" charset="0"/>
                <a:cs typeface="Consolas" panose="020B0609020204030204" pitchFamily="49" charset="0"/>
              </a:rPr>
              <a:t>.Result</a:t>
            </a:r>
            <a:r>
              <a:rPr lang="de-CH"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3600" dirty="0">
                <a:solidFill>
                  <a:schemeClr val="tx2"/>
                </a:solidFill>
                <a:latin typeface="Yanone Kaffeesatz Regular" panose="02000000000000000000" pitchFamily="2" charset="0"/>
                <a:cs typeface="Consolas" panose="020B0609020204030204" pitchFamily="49" charset="0"/>
              </a:rPr>
              <a:t>()</a:t>
            </a:r>
            <a:r>
              <a:rPr lang="en-US" sz="3600" dirty="0">
                <a:solidFill>
                  <a:schemeClr val="accent4"/>
                </a:solidFill>
                <a:latin typeface="Yanone Kaffeesatz Regular" panose="02000000000000000000" pitchFamily="2" charset="0"/>
                <a:cs typeface="Consolas" panose="020B0609020204030204" pitchFamily="49" charset="0"/>
              </a:rPr>
              <a:t>.Wait()</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3600" dirty="0">
                <a:solidFill>
                  <a:schemeClr val="tx2"/>
                </a:solidFill>
                <a:latin typeface="Yanone Kaffeesatz Regular" panose="02000000000000000000" pitchFamily="2" charset="0"/>
                <a:cs typeface="Consolas" panose="020B0609020204030204" pitchFamily="49" charset="0"/>
              </a:rPr>
              <a:t>()</a:t>
            </a:r>
            <a:r>
              <a:rPr lang="en-US" sz="3600" dirty="0">
                <a:solidFill>
                  <a:schemeClr val="accent4"/>
                </a:solidFill>
                <a:latin typeface="Yanone Kaffeesatz Regular" panose="02000000000000000000" pitchFamily="2" charset="0"/>
                <a:cs typeface="Consolas" panose="020B0609020204030204" pitchFamily="49" charset="0"/>
              </a:rPr>
              <a:t>.Result</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3600" dirty="0">
                <a:solidFill>
                  <a:schemeClr val="tx2"/>
                </a:solidFill>
                <a:latin typeface="Yanone Kaffeesatz Regular" panose="02000000000000000000" pitchFamily="2" charset="0"/>
                <a:cs typeface="Consolas" panose="020B0609020204030204" pitchFamily="49" charset="0"/>
              </a:rPr>
              <a:t>()</a:t>
            </a:r>
            <a:r>
              <a:rPr lang="en-US" sz="3600" dirty="0">
                <a:solidFill>
                  <a:schemeClr val="accent4"/>
                </a:solidFill>
                <a:latin typeface="Yanone Kaffeesatz Regular" panose="02000000000000000000" pitchFamily="2" charset="0"/>
                <a:cs typeface="Consolas" panose="020B0609020204030204" pitchFamily="49" charset="0"/>
              </a:rPr>
              <a:t>.Wait()</a:t>
            </a:r>
            <a:r>
              <a:rPr lang="en-US" sz="3600" dirty="0">
                <a:solidFill>
                  <a:schemeClr val="tx2"/>
                </a:solidFill>
                <a:latin typeface="Yanone Kaffeesatz Regular" panose="02000000000000000000" pitchFamily="2" charset="0"/>
                <a:cs typeface="Consolas" panose="020B0609020204030204" pitchFamily="49" charset="0"/>
              </a:rPr>
              <a:t>;</a:t>
            </a:r>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3593748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564" y="335846"/>
            <a:ext cx="8194872" cy="6186309"/>
          </a:xfrm>
          <a:prstGeom prst="rect">
            <a:avLst/>
          </a:prstGeom>
          <a:noFill/>
        </p:spPr>
        <p:txBody>
          <a:bodyPr wrap="none" rtlCol="0">
            <a:spAutoFit/>
          </a:bodyPr>
          <a:lstStyle/>
          <a:p>
            <a:r>
              <a:rPr lang="de-CH" sz="3600" dirty="0">
                <a:solidFill>
                  <a:schemeClr val="tx2"/>
                </a:solidFill>
                <a:latin typeface="Yanone Kaffeesatz Regular" panose="02000000000000000000" pitchFamily="2" charset="0"/>
                <a:cs typeface="Consolas" panose="020B0609020204030204" pitchFamily="49" charset="0"/>
              </a:rPr>
              <a:t>class VanillaHandler : IHandleMessages&lt;AcquireVanilla&gt;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void Handle(AcquireVanilla message)</a:t>
            </a:r>
          </a:p>
          <a:p>
            <a:r>
              <a:rPr lang="de-CH" sz="3600" dirty="0">
                <a:solidFill>
                  <a:schemeClr val="tx2"/>
                </a:solidFill>
                <a:latin typeface="Yanone Kaffeesatz Regular" panose="02000000000000000000" pitchFamily="2" charset="0"/>
                <a:cs typeface="Consolas" panose="020B0609020204030204" pitchFamily="49" charset="0"/>
              </a:rPr>
              <a:t>   {</a:t>
            </a:r>
          </a:p>
          <a:p>
            <a:r>
              <a:rPr lang="de-CH" sz="3600" dirty="0">
                <a:solidFill>
                  <a:schemeClr val="tx2"/>
                </a:solidFill>
                <a:latin typeface="Yanone Kaffeesatz Regular" panose="02000000000000000000" pitchFamily="2" charset="0"/>
                <a:cs typeface="Consolas" panose="020B0609020204030204" pitchFamily="49" charset="0"/>
              </a:rPr>
              <a:t>      </a:t>
            </a:r>
            <a:r>
              <a:rPr lang="de-CH" sz="3600" dirty="0">
                <a:solidFill>
                  <a:schemeClr val="accent4"/>
                </a:solidFill>
                <a:latin typeface="Yanone Kaffeesatz Regular" panose="02000000000000000000" pitchFamily="2" charset="0"/>
                <a:cs typeface="Consolas" panose="020B0609020204030204" pitchFamily="49" charset="0"/>
              </a:rPr>
              <a:t>await</a:t>
            </a:r>
            <a:r>
              <a:rPr lang="de-CH" sz="3600" dirty="0">
                <a:solidFill>
                  <a:schemeClr val="tx2"/>
                </a:solidFill>
                <a:latin typeface="Yanone Kaffeesatz Regular" panose="02000000000000000000" pitchFamily="2" charset="0"/>
                <a:cs typeface="Consolas" panose="020B0609020204030204" pitchFamily="49" charset="0"/>
              </a:rPr>
              <a:t> AcquireVanillaFromGovernmentServiceAsync();</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a:solidFill>
                  <a:schemeClr val="accent4"/>
                </a:solidFill>
                <a:latin typeface="Yanone Kaffeesatz Regular" panose="02000000000000000000" pitchFamily="2" charset="0"/>
                <a:cs typeface="Consolas" panose="020B0609020204030204" pitchFamily="49" charset="0"/>
              </a:rPr>
              <a:t>await</a:t>
            </a:r>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DownloadRecipeFromBlobStorageAsync</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a:solidFill>
                  <a:schemeClr val="accent4"/>
                </a:solidFill>
                <a:latin typeface="Yanone Kaffeesatz Regular" panose="02000000000000000000" pitchFamily="2" charset="0"/>
                <a:cs typeface="Consolas" panose="020B0609020204030204" pitchFamily="49" charset="0"/>
              </a:rPr>
              <a:t>await</a:t>
            </a:r>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InsertVanillaUsageInDocumentDBAsync</a:t>
            </a:r>
            <a:r>
              <a:rPr lang="en-US" sz="3600" dirty="0">
                <a:solidFill>
                  <a:schemeClr val="tx2"/>
                </a:solidFill>
                <a:latin typeface="Yanone Kaffeesatz Regular" panose="02000000000000000000" pitchFamily="2" charset="0"/>
                <a:cs typeface="Consolas" panose="020B0609020204030204" pitchFamily="49" charset="0"/>
              </a:rPr>
              <a:t>();</a:t>
            </a:r>
          </a:p>
          <a:p>
            <a:r>
              <a:rPr lang="en-US" sz="3600" dirty="0">
                <a:solidFill>
                  <a:schemeClr val="tx2"/>
                </a:solidFill>
                <a:latin typeface="Yanone Kaffeesatz Regular" panose="02000000000000000000" pitchFamily="2" charset="0"/>
                <a:cs typeface="Consolas" panose="020B0609020204030204" pitchFamily="49" charset="0"/>
              </a:rPr>
              <a:t>      </a:t>
            </a:r>
            <a:r>
              <a:rPr lang="en-US" sz="3600" dirty="0">
                <a:solidFill>
                  <a:schemeClr val="accent4"/>
                </a:solidFill>
                <a:latin typeface="Yanone Kaffeesatz Regular" panose="02000000000000000000" pitchFamily="2" charset="0"/>
                <a:cs typeface="Consolas" panose="020B0609020204030204" pitchFamily="49" charset="0"/>
              </a:rPr>
              <a:t>await</a:t>
            </a:r>
            <a:r>
              <a:rPr lang="en-US" sz="3600" dirty="0">
                <a:solidFill>
                  <a:schemeClr val="tx2"/>
                </a:solidFill>
                <a:latin typeface="Yanone Kaffeesatz Regular" panose="02000000000000000000" pitchFamily="2" charset="0"/>
                <a:cs typeface="Consolas" panose="020B0609020204030204" pitchFamily="49" charset="0"/>
              </a:rPr>
              <a:t> </a:t>
            </a:r>
            <a:r>
              <a:rPr lang="en-US" sz="3600" dirty="0" err="1">
                <a:solidFill>
                  <a:schemeClr val="tx2"/>
                </a:solidFill>
                <a:latin typeface="Yanone Kaffeesatz Regular" panose="02000000000000000000" pitchFamily="2" charset="0"/>
                <a:cs typeface="Consolas" panose="020B0609020204030204" pitchFamily="49" charset="0"/>
              </a:rPr>
              <a:t>StoreTelemetryDataInEventHubAsync</a:t>
            </a:r>
            <a:r>
              <a:rPr lang="en-US" sz="3600" dirty="0">
                <a:solidFill>
                  <a:schemeClr val="tx2"/>
                </a:solidFill>
                <a:latin typeface="Yanone Kaffeesatz Regular" panose="02000000000000000000" pitchFamily="2" charset="0"/>
                <a:cs typeface="Consolas" panose="020B0609020204030204" pitchFamily="49" charset="0"/>
              </a:rPr>
              <a:t>();</a:t>
            </a:r>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   }</a:t>
            </a:r>
          </a:p>
          <a:p>
            <a:endParaRPr lang="de-CH" sz="3600" dirty="0">
              <a:solidFill>
                <a:schemeClr val="tx2"/>
              </a:solidFill>
              <a:latin typeface="Yanone Kaffeesatz Regular" panose="02000000000000000000" pitchFamily="2" charset="0"/>
              <a:cs typeface="Consolas" panose="020B0609020204030204" pitchFamily="49" charset="0"/>
            </a:endParaRPr>
          </a:p>
          <a:p>
            <a:r>
              <a:rPr lang="de-CH" sz="3600" dirty="0">
                <a:solidFill>
                  <a:schemeClr val="tx2"/>
                </a:solidFill>
                <a:latin typeface="Yanone Kaffeesatz Regular" panose="02000000000000000000" pitchFamily="2" charset="0"/>
                <a:cs typeface="Consolas" panose="020B0609020204030204" pitchFamily="49" charset="0"/>
              </a:rPr>
              <a:t>}</a:t>
            </a:r>
          </a:p>
        </p:txBody>
      </p:sp>
    </p:spTree>
    <p:extLst>
      <p:ext uri="{BB962C8B-B14F-4D97-AF65-F5344CB8AC3E}">
        <p14:creationId xmlns:p14="http://schemas.microsoft.com/office/powerpoint/2010/main" val="2249044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2162</Words>
  <Application>Microsoft Office PowerPoint</Application>
  <PresentationFormat>Widescreen</PresentationFormat>
  <Paragraphs>361</Paragraphs>
  <Slides>39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Microsoft JhengHei</vt:lpstr>
      <vt:lpstr>Microsoft YaHei UI</vt:lpstr>
      <vt:lpstr>Arial</vt:lpstr>
      <vt:lpstr>Calibri</vt:lpstr>
      <vt:lpstr>Consolas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danielmarbach</cp:lastModifiedBy>
  <cp:revision>97</cp:revision>
  <dcterms:created xsi:type="dcterms:W3CDTF">2016-02-22T14:00:45Z</dcterms:created>
  <dcterms:modified xsi:type="dcterms:W3CDTF">2016-03-10T13:15:45Z</dcterms:modified>
</cp:coreProperties>
</file>